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60" r:id="rId5"/>
    <p:sldId id="265" r:id="rId6"/>
    <p:sldId id="264" r:id="rId7"/>
    <p:sldId id="266" r:id="rId8"/>
    <p:sldId id="262" r:id="rId9"/>
    <p:sldId id="263" r:id="rId10"/>
    <p:sldId id="267" r:id="rId11"/>
  </p:sldIdLst>
  <p:sldSz cx="14630400" cy="8229600"/>
  <p:notesSz cx="8229600" cy="14630400"/>
  <p:defaultText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631"/>
    <p:restoredTop sz="94610"/>
  </p:normalViewPr>
  <p:slideViewPr>
    <p:cSldViewPr snapToGrid="0" snapToObjects="1">
      <p:cViewPr varScale="1">
        <p:scale>
          <a:sx n="116" d="100"/>
          <a:sy n="116" d="100"/>
        </p:scale>
        <p:origin x="224"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13312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4273839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931020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5909834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8200118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sp>
      <p:sp>
        <p:nvSpPr>
          <p:cNvPr id="5" name="Text 1"/>
          <p:cNvSpPr/>
          <p:nvPr/>
        </p:nvSpPr>
        <p:spPr>
          <a:xfrm>
            <a:off x="731834" y="945299"/>
            <a:ext cx="7415927" cy="1892618"/>
          </a:xfrm>
          <a:prstGeom prst="rect">
            <a:avLst/>
          </a:prstGeom>
          <a:noFill/>
          <a:ln/>
        </p:spPr>
        <p:txBody>
          <a:bodyPr wrap="square" lIns="0" tIns="0" rIns="0" bIns="0" rtlCol="0" anchor="t"/>
          <a:lstStyle/>
          <a:p>
            <a:pPr marL="0" indent="0">
              <a:lnSpc>
                <a:spcPts val="7450"/>
              </a:lnSpc>
              <a:buNone/>
            </a:pPr>
            <a:r>
              <a:rPr lang="en-US" sz="5950" dirty="0">
                <a:solidFill>
                  <a:srgbClr val="FFFFFF"/>
                </a:solidFill>
                <a:latin typeface="Barlow" pitchFamily="34" charset="0"/>
                <a:ea typeface="Barlow" pitchFamily="34" charset="-122"/>
                <a:cs typeface="Barlow" pitchFamily="34" charset="-120"/>
              </a:rPr>
              <a:t>F1 Race performance prediction  : A Deep Dive</a:t>
            </a:r>
            <a:endParaRPr lang="en-US" sz="5950" dirty="0"/>
          </a:p>
        </p:txBody>
      </p:sp>
      <p:sp>
        <p:nvSpPr>
          <p:cNvPr id="6" name="Text 2"/>
          <p:cNvSpPr/>
          <p:nvPr/>
        </p:nvSpPr>
        <p:spPr>
          <a:xfrm>
            <a:off x="626386" y="3895536"/>
            <a:ext cx="7415927" cy="1185148"/>
          </a:xfrm>
          <a:prstGeom prst="rect">
            <a:avLst/>
          </a:prstGeom>
          <a:noFill/>
          <a:ln/>
        </p:spPr>
        <p:txBody>
          <a:bodyPr wrap="square" lIns="0" tIns="0" rIns="0" bIns="0" rtlCol="0" anchor="t"/>
          <a:lstStyle/>
          <a:p>
            <a:pPr>
              <a:lnSpc>
                <a:spcPts val="3100"/>
              </a:lnSpc>
            </a:pPr>
            <a:r>
              <a:rPr lang="en-GB" sz="2000" dirty="0">
                <a:solidFill>
                  <a:srgbClr val="CCCCCC"/>
                </a:solidFill>
                <a:latin typeface="Menlo" panose="020B0609030804020204" pitchFamily="49" charset="0"/>
              </a:rPr>
              <a:t>T</a:t>
            </a:r>
            <a:r>
              <a:rPr lang="en-GB" sz="2000" b="0" dirty="0">
                <a:solidFill>
                  <a:srgbClr val="CCCCCC"/>
                </a:solidFill>
                <a:effectLst/>
                <a:latin typeface="Menlo" panose="020B0609030804020204" pitchFamily="49" charset="0"/>
              </a:rPr>
              <a:t>his project </a:t>
            </a:r>
            <a:r>
              <a:rPr lang="en-GB" sz="2000" b="0" dirty="0" err="1">
                <a:solidFill>
                  <a:srgbClr val="CCCCCC"/>
                </a:solidFill>
                <a:effectLst/>
                <a:latin typeface="Menlo" panose="020B0609030804020204" pitchFamily="49" charset="0"/>
              </a:rPr>
              <a:t>analyzes</a:t>
            </a:r>
            <a:r>
              <a:rPr lang="en-GB" sz="2000" b="0" dirty="0">
                <a:solidFill>
                  <a:srgbClr val="CCCCCC"/>
                </a:solidFill>
                <a:effectLst/>
                <a:latin typeface="Menlo" panose="020B0609030804020204" pitchFamily="49" charset="0"/>
              </a:rPr>
              <a:t> and predicts the performance of Formula 1 drivers and teams based on historical race data. Leveraging various machine learning models aims to provide insights to help F1 teams optimize their strategies and improve race outcomes.</a:t>
            </a:r>
          </a:p>
          <a:p>
            <a:pPr marL="0" indent="0">
              <a:lnSpc>
                <a:spcPts val="3100"/>
              </a:lnSpc>
              <a:buNone/>
            </a:pPr>
            <a:endParaRPr lang="en-US" sz="1900" dirty="0"/>
          </a:p>
        </p:txBody>
      </p:sp>
      <p:pic>
        <p:nvPicPr>
          <p:cNvPr id="12" name="Picture 11">
            <a:extLst>
              <a:ext uri="{FF2B5EF4-FFF2-40B4-BE49-F238E27FC236}">
                <a16:creationId xmlns:a16="http://schemas.microsoft.com/office/drawing/2014/main" id="{C0CB0683-54D5-7834-3863-877A7F3B4BAB}"/>
              </a:ext>
            </a:extLst>
          </p:cNvPr>
          <p:cNvPicPr>
            <a:picLocks noChangeAspect="1"/>
          </p:cNvPicPr>
          <p:nvPr/>
        </p:nvPicPr>
        <p:blipFill>
          <a:blip r:embed="rId4"/>
          <a:stretch>
            <a:fillRect/>
          </a:stretch>
        </p:blipFill>
        <p:spPr>
          <a:xfrm>
            <a:off x="8042313" y="686901"/>
            <a:ext cx="6407292" cy="625372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sp>
      <p:pic>
        <p:nvPicPr>
          <p:cNvPr id="4" name="Picture 3">
            <a:extLst>
              <a:ext uri="{FF2B5EF4-FFF2-40B4-BE49-F238E27FC236}">
                <a16:creationId xmlns:a16="http://schemas.microsoft.com/office/drawing/2014/main" id="{3559D178-1AFD-5DEF-A658-0AC690363207}"/>
              </a:ext>
            </a:extLst>
          </p:cNvPr>
          <p:cNvPicPr>
            <a:picLocks noChangeAspect="1"/>
          </p:cNvPicPr>
          <p:nvPr/>
        </p:nvPicPr>
        <p:blipFill>
          <a:blip r:embed="rId4"/>
          <a:stretch>
            <a:fillRect/>
          </a:stretch>
        </p:blipFill>
        <p:spPr>
          <a:xfrm>
            <a:off x="-716096" y="0"/>
            <a:ext cx="15677002" cy="8229600"/>
          </a:xfrm>
          <a:prstGeom prst="rect">
            <a:avLst/>
          </a:prstGeom>
        </p:spPr>
      </p:pic>
    </p:spTree>
    <p:extLst>
      <p:ext uri="{BB962C8B-B14F-4D97-AF65-F5344CB8AC3E}">
        <p14:creationId xmlns:p14="http://schemas.microsoft.com/office/powerpoint/2010/main" val="3243520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7" name="Text 3"/>
          <p:cNvSpPr/>
          <p:nvPr/>
        </p:nvSpPr>
        <p:spPr>
          <a:xfrm>
            <a:off x="6570226" y="2192298"/>
            <a:ext cx="115848" cy="329208"/>
          </a:xfrm>
          <a:prstGeom prst="rect">
            <a:avLst/>
          </a:prstGeom>
          <a:noFill/>
          <a:ln/>
        </p:spPr>
        <p:txBody>
          <a:bodyPr wrap="none" lIns="0" tIns="0" rIns="0" bIns="0" rtlCol="0" anchor="t"/>
          <a:lstStyle/>
          <a:p>
            <a:pPr marL="0" indent="0" algn="ctr">
              <a:lnSpc>
                <a:spcPts val="2550"/>
              </a:lnSpc>
              <a:buNone/>
            </a:pPr>
            <a:r>
              <a:rPr lang="en-US" sz="2550" dirty="0">
                <a:solidFill>
                  <a:srgbClr val="E5E0DF"/>
                </a:solidFill>
                <a:latin typeface="Barlow" pitchFamily="34" charset="0"/>
                <a:ea typeface="Barlow" pitchFamily="34" charset="-122"/>
                <a:cs typeface="Barlow" pitchFamily="34" charset="-120"/>
              </a:rPr>
              <a:t>1</a:t>
            </a:r>
            <a:endParaRPr lang="en-US" sz="2550" dirty="0"/>
          </a:p>
        </p:txBody>
      </p:sp>
      <p:sp>
        <p:nvSpPr>
          <p:cNvPr id="11" name="Text 7"/>
          <p:cNvSpPr/>
          <p:nvPr/>
        </p:nvSpPr>
        <p:spPr>
          <a:xfrm>
            <a:off x="10369987" y="2192298"/>
            <a:ext cx="179070" cy="329208"/>
          </a:xfrm>
          <a:prstGeom prst="rect">
            <a:avLst/>
          </a:prstGeom>
          <a:noFill/>
          <a:ln/>
        </p:spPr>
        <p:txBody>
          <a:bodyPr wrap="none" lIns="0" tIns="0" rIns="0" bIns="0" rtlCol="0" anchor="t"/>
          <a:lstStyle/>
          <a:p>
            <a:pPr marL="0" indent="0" algn="ctr">
              <a:lnSpc>
                <a:spcPts val="2550"/>
              </a:lnSpc>
              <a:buNone/>
            </a:pPr>
            <a:r>
              <a:rPr lang="en-US" sz="2550" dirty="0">
                <a:solidFill>
                  <a:srgbClr val="E5E0DF"/>
                </a:solidFill>
                <a:latin typeface="Barlow" pitchFamily="34" charset="0"/>
                <a:ea typeface="Barlow" pitchFamily="34" charset="-122"/>
                <a:cs typeface="Barlow" pitchFamily="34" charset="-120"/>
              </a:rPr>
              <a:t>2</a:t>
            </a:r>
            <a:endParaRPr lang="en-US" sz="2550" dirty="0"/>
          </a:p>
        </p:txBody>
      </p:sp>
      <p:sp>
        <p:nvSpPr>
          <p:cNvPr id="15" name="Text 11"/>
          <p:cNvSpPr/>
          <p:nvPr/>
        </p:nvSpPr>
        <p:spPr>
          <a:xfrm>
            <a:off x="6541889" y="5920978"/>
            <a:ext cx="172522" cy="329208"/>
          </a:xfrm>
          <a:prstGeom prst="rect">
            <a:avLst/>
          </a:prstGeom>
          <a:noFill/>
          <a:ln/>
        </p:spPr>
        <p:txBody>
          <a:bodyPr wrap="none" lIns="0" tIns="0" rIns="0" bIns="0" rtlCol="0" anchor="t"/>
          <a:lstStyle/>
          <a:p>
            <a:pPr marL="0" indent="0" algn="ctr">
              <a:lnSpc>
                <a:spcPts val="2550"/>
              </a:lnSpc>
              <a:buNone/>
            </a:pPr>
            <a:r>
              <a:rPr lang="en-US" sz="2550" dirty="0">
                <a:solidFill>
                  <a:srgbClr val="E5E0DF"/>
                </a:solidFill>
                <a:latin typeface="Barlow" pitchFamily="34" charset="0"/>
                <a:ea typeface="Barlow" pitchFamily="34" charset="-122"/>
                <a:cs typeface="Barlow" pitchFamily="34" charset="-120"/>
              </a:rPr>
              <a:t>3</a:t>
            </a:r>
            <a:endParaRPr lang="en-US" sz="2550" dirty="0"/>
          </a:p>
        </p:txBody>
      </p:sp>
      <p:sp>
        <p:nvSpPr>
          <p:cNvPr id="3" name="Shape 0"/>
          <p:cNvSpPr/>
          <p:nvPr/>
        </p:nvSpPr>
        <p:spPr>
          <a:xfrm>
            <a:off x="98453" y="-35692"/>
            <a:ext cx="14630400" cy="8229600"/>
          </a:xfrm>
          <a:prstGeom prst="rect">
            <a:avLst/>
          </a:prstGeom>
          <a:solidFill>
            <a:srgbClr val="191718">
              <a:alpha val="75000"/>
            </a:srgbClr>
          </a:solidFill>
          <a:ln/>
        </p:spPr>
        <p:txBody>
          <a:bodyPr/>
          <a:lstStyle/>
          <a:p>
            <a:endParaRPr lang="en-KE" dirty="0"/>
          </a:p>
        </p:txBody>
      </p:sp>
      <p:sp>
        <p:nvSpPr>
          <p:cNvPr id="5" name="Text 1"/>
          <p:cNvSpPr/>
          <p:nvPr/>
        </p:nvSpPr>
        <p:spPr>
          <a:xfrm>
            <a:off x="3342624" y="833914"/>
            <a:ext cx="5746291" cy="685800"/>
          </a:xfrm>
          <a:prstGeom prst="rect">
            <a:avLst/>
          </a:prstGeom>
          <a:noFill/>
          <a:ln/>
        </p:spPr>
        <p:txBody>
          <a:bodyPr wrap="none" lIns="0" tIns="0" rIns="0" bIns="0" rtlCol="0" anchor="t"/>
          <a:lstStyle/>
          <a:p>
            <a:pPr marL="0" indent="0">
              <a:lnSpc>
                <a:spcPts val="5400"/>
              </a:lnSpc>
              <a:buNone/>
            </a:pPr>
            <a:r>
              <a:rPr lang="en-US" sz="4300" dirty="0">
                <a:solidFill>
                  <a:srgbClr val="FFFFFF"/>
                </a:solidFill>
                <a:latin typeface="Barlow" pitchFamily="34" charset="0"/>
                <a:ea typeface="Barlow" pitchFamily="34" charset="-122"/>
                <a:cs typeface="Barlow" pitchFamily="34" charset="-120"/>
              </a:rPr>
              <a:t>Project  Overview</a:t>
            </a:r>
            <a:endParaRPr lang="en-US" sz="4300" dirty="0"/>
          </a:p>
        </p:txBody>
      </p:sp>
      <p:sp>
        <p:nvSpPr>
          <p:cNvPr id="6" name="Shape 2"/>
          <p:cNvSpPr/>
          <p:nvPr/>
        </p:nvSpPr>
        <p:spPr>
          <a:xfrm>
            <a:off x="1976740" y="2184678"/>
            <a:ext cx="555427" cy="555427"/>
          </a:xfrm>
          <a:prstGeom prst="roundRect">
            <a:avLst>
              <a:gd name="adj" fmla="val 18669"/>
            </a:avLst>
          </a:prstGeom>
          <a:solidFill>
            <a:srgbClr val="790709"/>
          </a:solidFill>
          <a:ln w="15240">
            <a:solidFill>
              <a:srgbClr val="922022"/>
            </a:solidFill>
            <a:prstDash val="solid"/>
          </a:ln>
        </p:spPr>
        <p:txBody>
          <a:bodyPr/>
          <a:lstStyle/>
          <a:p>
            <a:endParaRPr lang="en-KE" dirty="0"/>
          </a:p>
        </p:txBody>
      </p:sp>
      <p:sp>
        <p:nvSpPr>
          <p:cNvPr id="8" name="Text 4"/>
          <p:cNvSpPr/>
          <p:nvPr/>
        </p:nvSpPr>
        <p:spPr>
          <a:xfrm>
            <a:off x="2778983" y="2184678"/>
            <a:ext cx="2743200" cy="342900"/>
          </a:xfrm>
          <a:prstGeom prst="rect">
            <a:avLst/>
          </a:prstGeom>
          <a:noFill/>
          <a:ln/>
        </p:spPr>
        <p:txBody>
          <a:bodyPr wrap="none" lIns="0" tIns="0" rIns="0" bIns="0" rtlCol="0" anchor="t"/>
          <a:lstStyle/>
          <a:p>
            <a:pPr marL="0" indent="0">
              <a:lnSpc>
                <a:spcPts val="2700"/>
              </a:lnSpc>
              <a:buNone/>
            </a:pPr>
            <a:r>
              <a:rPr lang="en-US" sz="2150" dirty="0">
                <a:solidFill>
                  <a:srgbClr val="E5E0DF"/>
                </a:solidFill>
                <a:latin typeface="Barlow" pitchFamily="34" charset="0"/>
                <a:ea typeface="Barlow" pitchFamily="34" charset="-122"/>
                <a:cs typeface="Barlow" pitchFamily="34" charset="-120"/>
              </a:rPr>
              <a:t>Race Data Analysis</a:t>
            </a:r>
            <a:endParaRPr lang="en-US" sz="2150" dirty="0"/>
          </a:p>
        </p:txBody>
      </p:sp>
      <p:sp>
        <p:nvSpPr>
          <p:cNvPr id="9" name="Text 5"/>
          <p:cNvSpPr/>
          <p:nvPr/>
        </p:nvSpPr>
        <p:spPr>
          <a:xfrm>
            <a:off x="2778983" y="2675692"/>
            <a:ext cx="2782372" cy="2370296"/>
          </a:xfrm>
          <a:prstGeom prst="rect">
            <a:avLst/>
          </a:prstGeom>
          <a:noFill/>
          <a:ln/>
        </p:spPr>
        <p:txBody>
          <a:bodyPr wrap="square" lIns="0" tIns="0" rIns="0" bIns="0" rtlCol="0" anchor="t"/>
          <a:lstStyle/>
          <a:p>
            <a:pPr marL="0" indent="0">
              <a:lnSpc>
                <a:spcPts val="3100"/>
              </a:lnSpc>
              <a:buNone/>
            </a:pPr>
            <a:r>
              <a:rPr lang="en-GB" sz="2000" dirty="0">
                <a:solidFill>
                  <a:schemeClr val="bg1"/>
                </a:solidFill>
              </a:rPr>
              <a:t>We will </a:t>
            </a:r>
            <a:r>
              <a:rPr lang="en-GB" sz="2000" dirty="0" err="1">
                <a:solidFill>
                  <a:schemeClr val="bg1"/>
                </a:solidFill>
              </a:rPr>
              <a:t>analyze</a:t>
            </a:r>
            <a:r>
              <a:rPr lang="en-GB" sz="2000" dirty="0">
                <a:solidFill>
                  <a:schemeClr val="bg1"/>
                </a:solidFill>
              </a:rPr>
              <a:t> data from past F1 races. This data includes the results dataset, constructors dataset, drivers dataset, and races dataset.</a:t>
            </a:r>
            <a:endParaRPr lang="en-US" sz="1900" dirty="0">
              <a:solidFill>
                <a:schemeClr val="bg1"/>
              </a:solidFill>
            </a:endParaRPr>
          </a:p>
        </p:txBody>
      </p:sp>
      <p:sp>
        <p:nvSpPr>
          <p:cNvPr id="10" name="Shape 6"/>
          <p:cNvSpPr/>
          <p:nvPr/>
        </p:nvSpPr>
        <p:spPr>
          <a:xfrm>
            <a:off x="7535292" y="2141101"/>
            <a:ext cx="555427" cy="555427"/>
          </a:xfrm>
          <a:prstGeom prst="roundRect">
            <a:avLst>
              <a:gd name="adj" fmla="val 18669"/>
            </a:avLst>
          </a:prstGeom>
          <a:solidFill>
            <a:srgbClr val="790709"/>
          </a:solidFill>
          <a:ln w="15240">
            <a:solidFill>
              <a:srgbClr val="922022"/>
            </a:solidFill>
            <a:prstDash val="solid"/>
          </a:ln>
        </p:spPr>
      </p:sp>
      <p:sp>
        <p:nvSpPr>
          <p:cNvPr id="12" name="Text 8"/>
          <p:cNvSpPr/>
          <p:nvPr/>
        </p:nvSpPr>
        <p:spPr>
          <a:xfrm>
            <a:off x="8660011" y="2010728"/>
            <a:ext cx="2782372" cy="685800"/>
          </a:xfrm>
          <a:prstGeom prst="rect">
            <a:avLst/>
          </a:prstGeom>
          <a:noFill/>
          <a:ln/>
        </p:spPr>
        <p:txBody>
          <a:bodyPr wrap="square" lIns="0" tIns="0" rIns="0" bIns="0" rtlCol="0" anchor="t"/>
          <a:lstStyle/>
          <a:p>
            <a:pPr marL="0" indent="0">
              <a:lnSpc>
                <a:spcPts val="2700"/>
              </a:lnSpc>
              <a:buNone/>
            </a:pPr>
            <a:r>
              <a:rPr lang="en-US" sz="2150" dirty="0">
                <a:solidFill>
                  <a:srgbClr val="E5E0DF"/>
                </a:solidFill>
                <a:latin typeface="Barlow" pitchFamily="34" charset="0"/>
                <a:ea typeface="Barlow" pitchFamily="34" charset="-122"/>
                <a:cs typeface="Barlow" pitchFamily="34" charset="-120"/>
              </a:rPr>
              <a:t>Machine Learning Models</a:t>
            </a:r>
            <a:endParaRPr lang="en-US" sz="2150" dirty="0"/>
          </a:p>
        </p:txBody>
      </p:sp>
      <p:sp>
        <p:nvSpPr>
          <p:cNvPr id="13" name="Text 9"/>
          <p:cNvSpPr/>
          <p:nvPr/>
        </p:nvSpPr>
        <p:spPr>
          <a:xfrm>
            <a:off x="8660011" y="2893960"/>
            <a:ext cx="2782372" cy="2370296"/>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We will use machine learning algorithms to identify patterns and build predictive models to understand race dynamics.</a:t>
            </a:r>
            <a:endParaRPr lang="en-US" sz="1900" dirty="0"/>
          </a:p>
        </p:txBody>
      </p:sp>
      <p:sp>
        <p:nvSpPr>
          <p:cNvPr id="14" name="Shape 10"/>
          <p:cNvSpPr/>
          <p:nvPr/>
        </p:nvSpPr>
        <p:spPr>
          <a:xfrm>
            <a:off x="1976740" y="5913359"/>
            <a:ext cx="555427" cy="555427"/>
          </a:xfrm>
          <a:prstGeom prst="roundRect">
            <a:avLst>
              <a:gd name="adj" fmla="val 18669"/>
            </a:avLst>
          </a:prstGeom>
          <a:solidFill>
            <a:srgbClr val="790709"/>
          </a:solidFill>
          <a:ln w="15240">
            <a:solidFill>
              <a:srgbClr val="922022"/>
            </a:solidFill>
            <a:prstDash val="solid"/>
          </a:ln>
        </p:spPr>
      </p:sp>
      <p:sp>
        <p:nvSpPr>
          <p:cNvPr id="16" name="Text 12"/>
          <p:cNvSpPr/>
          <p:nvPr/>
        </p:nvSpPr>
        <p:spPr>
          <a:xfrm>
            <a:off x="2778983" y="5913359"/>
            <a:ext cx="3758803" cy="342900"/>
          </a:xfrm>
          <a:prstGeom prst="rect">
            <a:avLst/>
          </a:prstGeom>
          <a:noFill/>
          <a:ln/>
        </p:spPr>
        <p:txBody>
          <a:bodyPr wrap="none" lIns="0" tIns="0" rIns="0" bIns="0" rtlCol="0" anchor="t"/>
          <a:lstStyle/>
          <a:p>
            <a:pPr marL="0" indent="0">
              <a:lnSpc>
                <a:spcPts val="2700"/>
              </a:lnSpc>
              <a:buNone/>
            </a:pPr>
            <a:r>
              <a:rPr lang="en-US" sz="2150" dirty="0">
                <a:solidFill>
                  <a:srgbClr val="E5E0DF"/>
                </a:solidFill>
                <a:latin typeface="Barlow" pitchFamily="34" charset="0"/>
                <a:ea typeface="Barlow" pitchFamily="34" charset="-122"/>
                <a:cs typeface="Barlow" pitchFamily="34" charset="-120"/>
              </a:rPr>
              <a:t>Insights and Recommendations</a:t>
            </a:r>
            <a:endParaRPr lang="en-US" sz="2150" dirty="0"/>
          </a:p>
        </p:txBody>
      </p:sp>
      <p:sp>
        <p:nvSpPr>
          <p:cNvPr id="17" name="Text 13"/>
          <p:cNvSpPr/>
          <p:nvPr/>
        </p:nvSpPr>
        <p:spPr>
          <a:xfrm>
            <a:off x="2778983" y="6404372"/>
            <a:ext cx="6613684" cy="1185148"/>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We will extract actionable insights and provide recommendations to improve team strategy and driver performance.</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77118" y="0"/>
            <a:ext cx="14630400" cy="8229600"/>
          </a:xfrm>
          <a:prstGeom prst="rect">
            <a:avLst/>
          </a:prstGeom>
          <a:solidFill>
            <a:srgbClr val="191718">
              <a:alpha val="75000"/>
            </a:srgbClr>
          </a:solidFill>
          <a:ln/>
        </p:spPr>
        <p:txBody>
          <a:bodyPr/>
          <a:lstStyle/>
          <a:p>
            <a:endParaRPr lang="en-KE" dirty="0"/>
          </a:p>
        </p:txBody>
      </p:sp>
      <p:sp>
        <p:nvSpPr>
          <p:cNvPr id="4" name="Text 1"/>
          <p:cNvSpPr/>
          <p:nvPr/>
        </p:nvSpPr>
        <p:spPr>
          <a:xfrm>
            <a:off x="2373348" y="662524"/>
            <a:ext cx="7992070" cy="685800"/>
          </a:xfrm>
          <a:prstGeom prst="rect">
            <a:avLst/>
          </a:prstGeom>
          <a:noFill/>
          <a:ln/>
        </p:spPr>
        <p:txBody>
          <a:bodyPr wrap="none" lIns="0" tIns="0" rIns="0" bIns="0" rtlCol="0" anchor="t"/>
          <a:lstStyle/>
          <a:p>
            <a:pPr marL="0" indent="0">
              <a:lnSpc>
                <a:spcPts val="5400"/>
              </a:lnSpc>
              <a:buNone/>
            </a:pPr>
            <a:r>
              <a:rPr lang="en-US" sz="4300" dirty="0">
                <a:solidFill>
                  <a:schemeClr val="bg1"/>
                </a:solidFill>
                <a:latin typeface="Barlow" pitchFamily="34" charset="0"/>
                <a:ea typeface="Barlow" pitchFamily="34" charset="-122"/>
                <a:cs typeface="Barlow" pitchFamily="34" charset="-120"/>
              </a:rPr>
              <a:t>Business and Data Understanding</a:t>
            </a:r>
            <a:endParaRPr lang="en-US" sz="4300" dirty="0">
              <a:solidFill>
                <a:schemeClr val="bg1"/>
              </a:solidFill>
            </a:endParaRPr>
          </a:p>
        </p:txBody>
      </p:sp>
      <p:sp>
        <p:nvSpPr>
          <p:cNvPr id="5" name="Text 2"/>
          <p:cNvSpPr/>
          <p:nvPr/>
        </p:nvSpPr>
        <p:spPr>
          <a:xfrm>
            <a:off x="864037" y="3064073"/>
            <a:ext cx="2743200" cy="342900"/>
          </a:xfrm>
          <a:prstGeom prst="rect">
            <a:avLst/>
          </a:prstGeom>
          <a:noFill/>
          <a:ln/>
        </p:spPr>
        <p:txBody>
          <a:bodyPr wrap="none" lIns="0" tIns="0" rIns="0" bIns="0" rtlCol="0" anchor="t"/>
          <a:lstStyle/>
          <a:p>
            <a:pPr marL="0" indent="0">
              <a:lnSpc>
                <a:spcPts val="2700"/>
              </a:lnSpc>
              <a:buNone/>
            </a:pPr>
            <a:r>
              <a:rPr lang="en-US" sz="2150" dirty="0">
                <a:solidFill>
                  <a:srgbClr val="FFFFFF"/>
                </a:solidFill>
                <a:latin typeface="Barlow" pitchFamily="34" charset="0"/>
                <a:ea typeface="Barlow" pitchFamily="34" charset="-122"/>
                <a:cs typeface="Barlow" pitchFamily="34" charset="-120"/>
              </a:rPr>
              <a:t>Business Objectives</a:t>
            </a:r>
            <a:endParaRPr lang="en-US" sz="2150" dirty="0"/>
          </a:p>
        </p:txBody>
      </p:sp>
      <p:sp>
        <p:nvSpPr>
          <p:cNvPr id="6" name="Text 3"/>
          <p:cNvSpPr/>
          <p:nvPr/>
        </p:nvSpPr>
        <p:spPr>
          <a:xfrm>
            <a:off x="864037" y="3653790"/>
            <a:ext cx="3898821" cy="790099"/>
          </a:xfrm>
          <a:prstGeom prst="rect">
            <a:avLst/>
          </a:prstGeom>
          <a:noFill/>
          <a:ln/>
        </p:spPr>
        <p:txBody>
          <a:bodyPr wrap="square" lIns="0" tIns="0" rIns="0" bIns="0" rtlCol="0" anchor="t"/>
          <a:lstStyle/>
          <a:p>
            <a:pPr marL="0" indent="0">
              <a:lnSpc>
                <a:spcPts val="3100"/>
              </a:lnSpc>
              <a:buNone/>
            </a:pPr>
            <a:endParaRPr lang="en-US" sz="1900" dirty="0"/>
          </a:p>
        </p:txBody>
      </p:sp>
      <p:sp>
        <p:nvSpPr>
          <p:cNvPr id="7" name="Text 4"/>
          <p:cNvSpPr/>
          <p:nvPr/>
        </p:nvSpPr>
        <p:spPr>
          <a:xfrm>
            <a:off x="736937" y="3522226"/>
            <a:ext cx="3898821" cy="1185148"/>
          </a:xfrm>
          <a:prstGeom prst="rect">
            <a:avLst/>
          </a:prstGeom>
          <a:noFill/>
          <a:ln/>
        </p:spPr>
        <p:txBody>
          <a:bodyPr wrap="square" lIns="0" tIns="0" rIns="0" bIns="0" rtlCol="0" anchor="t"/>
          <a:lstStyle/>
          <a:p>
            <a:r>
              <a:rPr lang="en-GB" b="0" dirty="0">
                <a:solidFill>
                  <a:schemeClr val="bg1"/>
                </a:solidFill>
                <a:effectLst/>
                <a:latin typeface=""/>
              </a:rPr>
              <a:t>The goal of this project is to </a:t>
            </a:r>
            <a:r>
              <a:rPr lang="en-GB" b="0" dirty="0" err="1">
                <a:solidFill>
                  <a:schemeClr val="bg1"/>
                </a:solidFill>
                <a:effectLst/>
                <a:latin typeface=""/>
              </a:rPr>
              <a:t>analyze</a:t>
            </a:r>
            <a:r>
              <a:rPr lang="en-GB" b="0" dirty="0">
                <a:solidFill>
                  <a:schemeClr val="bg1"/>
                </a:solidFill>
                <a:effectLst/>
                <a:latin typeface=""/>
              </a:rPr>
              <a:t> Formula 1 (F1) data to gain insights into race performance, constructor strategies, and driver effectiveness. The analysis aims to provide valuable insights to stakeholders, such as team managers, sponsors, and sports analysts, to help them make informed decisions about future races, sponsorship opportunities, and driver selections.</a:t>
            </a:r>
          </a:p>
          <a:p>
            <a:br>
              <a:rPr lang="en-GB" b="0" dirty="0">
                <a:solidFill>
                  <a:schemeClr val="bg1"/>
                </a:solidFill>
                <a:effectLst/>
                <a:latin typeface=""/>
              </a:rPr>
            </a:br>
            <a:endParaRPr lang="en-GB" b="0" dirty="0">
              <a:solidFill>
                <a:schemeClr val="bg1"/>
              </a:solidFill>
              <a:effectLst/>
              <a:latin typeface=""/>
            </a:endParaRPr>
          </a:p>
          <a:p>
            <a:pPr marL="0" indent="0">
              <a:lnSpc>
                <a:spcPts val="3100"/>
              </a:lnSpc>
              <a:buNone/>
            </a:pPr>
            <a:endParaRPr lang="en-US" dirty="0">
              <a:solidFill>
                <a:schemeClr val="bg1"/>
              </a:solidFill>
              <a:latin typeface=""/>
            </a:endParaRPr>
          </a:p>
        </p:txBody>
      </p:sp>
      <p:sp>
        <p:nvSpPr>
          <p:cNvPr id="11" name="Text 8"/>
          <p:cNvSpPr/>
          <p:nvPr/>
        </p:nvSpPr>
        <p:spPr>
          <a:xfrm>
            <a:off x="7065307" y="2892623"/>
            <a:ext cx="3607951" cy="342900"/>
          </a:xfrm>
          <a:prstGeom prst="rect">
            <a:avLst/>
          </a:prstGeom>
          <a:noFill/>
          <a:ln/>
        </p:spPr>
        <p:txBody>
          <a:bodyPr wrap="none" lIns="0" tIns="0" rIns="0" bIns="0" rtlCol="0" anchor="t"/>
          <a:lstStyle/>
          <a:p>
            <a:pPr marL="0" indent="0">
              <a:lnSpc>
                <a:spcPts val="2700"/>
              </a:lnSpc>
              <a:buNone/>
            </a:pPr>
            <a:r>
              <a:rPr lang="en-US" sz="2150" dirty="0">
                <a:solidFill>
                  <a:schemeClr val="bg1"/>
                </a:solidFill>
              </a:rPr>
              <a:t>Data understanding</a:t>
            </a:r>
          </a:p>
        </p:txBody>
      </p:sp>
      <p:sp>
        <p:nvSpPr>
          <p:cNvPr id="12" name="Text 9"/>
          <p:cNvSpPr/>
          <p:nvPr/>
        </p:nvSpPr>
        <p:spPr>
          <a:xfrm>
            <a:off x="7065307" y="3522226"/>
            <a:ext cx="3898821" cy="1185148"/>
          </a:xfrm>
          <a:prstGeom prst="rect">
            <a:avLst/>
          </a:prstGeom>
          <a:noFill/>
          <a:ln/>
        </p:spPr>
        <p:txBody>
          <a:bodyPr wrap="square" lIns="0" tIns="0" rIns="0" bIns="0" rtlCol="0" anchor="t"/>
          <a:lstStyle/>
          <a:p>
            <a:pPr>
              <a:buFont typeface="Arial" panose="020B0604020202020204" pitchFamily="34" charset="0"/>
              <a:buChar char="•"/>
            </a:pPr>
            <a:r>
              <a:rPr lang="en-GB" b="1" dirty="0">
                <a:solidFill>
                  <a:schemeClr val="bg1"/>
                </a:solidFill>
                <a:latin typeface=""/>
              </a:rPr>
              <a:t>  Results</a:t>
            </a:r>
            <a:r>
              <a:rPr lang="en-GB" dirty="0">
                <a:solidFill>
                  <a:schemeClr val="bg1"/>
                </a:solidFill>
                <a:latin typeface=""/>
              </a:rPr>
              <a:t>: Race results with details like position, points, and time.</a:t>
            </a:r>
          </a:p>
          <a:p>
            <a:pPr>
              <a:buFont typeface="Arial" panose="020B0604020202020204" pitchFamily="34" charset="0"/>
              <a:buChar char="•"/>
            </a:pPr>
            <a:r>
              <a:rPr lang="en-GB" b="1" dirty="0">
                <a:solidFill>
                  <a:schemeClr val="bg1"/>
                </a:solidFill>
                <a:latin typeface=""/>
              </a:rPr>
              <a:t>  Constructors</a:t>
            </a:r>
            <a:r>
              <a:rPr lang="en-GB" dirty="0">
                <a:solidFill>
                  <a:schemeClr val="bg1"/>
                </a:solidFill>
                <a:latin typeface=""/>
              </a:rPr>
              <a:t>: Information on teams, including names and nationalities.</a:t>
            </a:r>
          </a:p>
          <a:p>
            <a:pPr>
              <a:buFont typeface="Arial" panose="020B0604020202020204" pitchFamily="34" charset="0"/>
              <a:buChar char="•"/>
            </a:pPr>
            <a:r>
              <a:rPr lang="en-GB" b="1" dirty="0">
                <a:solidFill>
                  <a:schemeClr val="bg1"/>
                </a:solidFill>
                <a:latin typeface=""/>
              </a:rPr>
              <a:t>   Races</a:t>
            </a:r>
            <a:r>
              <a:rPr lang="en-GB" dirty="0">
                <a:solidFill>
                  <a:schemeClr val="bg1"/>
                </a:solidFill>
                <a:latin typeface=""/>
              </a:rPr>
              <a:t>: Data on race locations, dates, and circuits.</a:t>
            </a:r>
          </a:p>
          <a:p>
            <a:pPr marL="285750" indent="-285750">
              <a:buFont typeface="Arial" panose="020B0604020202020204" pitchFamily="34" charset="0"/>
              <a:buChar char="•"/>
            </a:pPr>
            <a:r>
              <a:rPr lang="en-GB" b="1" dirty="0">
                <a:solidFill>
                  <a:schemeClr val="bg1"/>
                </a:solidFill>
                <a:latin typeface=""/>
              </a:rPr>
              <a:t>Drivers</a:t>
            </a:r>
            <a:r>
              <a:rPr lang="en-GB" dirty="0">
                <a:solidFill>
                  <a:schemeClr val="bg1"/>
                </a:solidFill>
                <a:latin typeface=""/>
              </a:rPr>
              <a:t>: Driver details, including nationality, wins, and career stats.</a:t>
            </a:r>
          </a:p>
          <a:p>
            <a:pPr marL="0" indent="0">
              <a:lnSpc>
                <a:spcPts val="3100"/>
              </a:lnSpc>
              <a:buNone/>
            </a:pPr>
            <a:endParaRPr lang="en-US" sz="1600" dirty="0">
              <a:solidFill>
                <a:schemeClr val="bg1"/>
              </a:solidFill>
              <a:latin typefac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txBody>
          <a:bodyPr/>
          <a:lstStyle/>
          <a:p>
            <a:endParaRPr lang="en-KE" dirty="0"/>
          </a:p>
        </p:txBody>
      </p:sp>
      <p:sp>
        <p:nvSpPr>
          <p:cNvPr id="5" name="Text 1"/>
          <p:cNvSpPr/>
          <p:nvPr/>
        </p:nvSpPr>
        <p:spPr>
          <a:xfrm>
            <a:off x="4737185" y="471222"/>
            <a:ext cx="5486400" cy="685800"/>
          </a:xfrm>
          <a:prstGeom prst="rect">
            <a:avLst/>
          </a:prstGeom>
          <a:noFill/>
          <a:ln/>
        </p:spPr>
        <p:txBody>
          <a:bodyPr wrap="none" lIns="0" tIns="0" rIns="0" bIns="0" rtlCol="0" anchor="t"/>
          <a:lstStyle/>
          <a:p>
            <a:pPr marL="0" indent="0">
              <a:lnSpc>
                <a:spcPts val="5400"/>
              </a:lnSpc>
              <a:buNone/>
            </a:pPr>
            <a:r>
              <a:rPr lang="en-US" sz="4300" dirty="0">
                <a:solidFill>
                  <a:srgbClr val="FFFFFF"/>
                </a:solidFill>
                <a:latin typeface="Barlow" pitchFamily="34" charset="0"/>
                <a:ea typeface="Barlow" pitchFamily="34" charset="-122"/>
                <a:cs typeface="Barlow" pitchFamily="34" charset="-120"/>
              </a:rPr>
              <a:t>Modeling</a:t>
            </a:r>
            <a:endParaRPr lang="en-US" sz="4300" dirty="0"/>
          </a:p>
        </p:txBody>
      </p:sp>
      <p:grpSp>
        <p:nvGrpSpPr>
          <p:cNvPr id="37" name="Group 36">
            <a:extLst>
              <a:ext uri="{FF2B5EF4-FFF2-40B4-BE49-F238E27FC236}">
                <a16:creationId xmlns:a16="http://schemas.microsoft.com/office/drawing/2014/main" id="{9F19F5B5-D4D9-F1A9-6F28-E8E35BF9F423}"/>
              </a:ext>
            </a:extLst>
          </p:cNvPr>
          <p:cNvGrpSpPr/>
          <p:nvPr/>
        </p:nvGrpSpPr>
        <p:grpSpPr>
          <a:xfrm>
            <a:off x="3293976" y="1248241"/>
            <a:ext cx="5570338" cy="2534174"/>
            <a:chOff x="5688902" y="1068339"/>
            <a:chExt cx="5570338" cy="2534174"/>
          </a:xfrm>
        </p:grpSpPr>
        <p:sp>
          <p:nvSpPr>
            <p:cNvPr id="9" name="Shape 5"/>
            <p:cNvSpPr/>
            <p:nvPr/>
          </p:nvSpPr>
          <p:spPr>
            <a:xfrm>
              <a:off x="5688902" y="1068339"/>
              <a:ext cx="5570338" cy="2534174"/>
            </a:xfrm>
            <a:prstGeom prst="roundRect">
              <a:avLst>
                <a:gd name="adj" fmla="val 3468"/>
              </a:avLst>
            </a:prstGeom>
            <a:solidFill>
              <a:srgbClr val="790709"/>
            </a:solidFill>
            <a:ln w="15240">
              <a:solidFill>
                <a:srgbClr val="922022"/>
              </a:solidFill>
              <a:prstDash val="solid"/>
            </a:ln>
          </p:spPr>
        </p:sp>
        <p:sp>
          <p:nvSpPr>
            <p:cNvPr id="11" name="Text 7"/>
            <p:cNvSpPr/>
            <p:nvPr/>
          </p:nvSpPr>
          <p:spPr>
            <a:xfrm>
              <a:off x="5928146" y="1167786"/>
              <a:ext cx="4890417" cy="1942202"/>
            </a:xfrm>
            <a:prstGeom prst="rect">
              <a:avLst/>
            </a:prstGeom>
            <a:noFill/>
            <a:ln/>
          </p:spPr>
          <p:txBody>
            <a:bodyPr wrap="square" lIns="0" tIns="0" rIns="0" bIns="0" rtlCol="0" anchor="t"/>
            <a:lstStyle/>
            <a:p>
              <a:r>
                <a:rPr lang="en-GB" sz="1600" dirty="0">
                  <a:solidFill>
                    <a:schemeClr val="bg1"/>
                  </a:solidFill>
                </a:rPr>
                <a:t>For this project, we will utilize classification </a:t>
              </a:r>
              <a:r>
                <a:rPr lang="en-GB" sz="1600" dirty="0" err="1">
                  <a:solidFill>
                    <a:schemeClr val="bg1"/>
                  </a:solidFill>
                </a:rPr>
                <a:t>modeling</a:t>
              </a:r>
              <a:r>
                <a:rPr lang="en-GB" sz="1600" dirty="0">
                  <a:solidFill>
                    <a:schemeClr val="bg1"/>
                  </a:solidFill>
                </a:rPr>
                <a:t> to gain insights from our data. Specifically, we will group our target variables into three categories: </a:t>
              </a:r>
              <a:r>
                <a:rPr lang="en-GB" sz="1600" b="1" dirty="0">
                  <a:solidFill>
                    <a:schemeClr val="bg1"/>
                  </a:solidFill>
                </a:rPr>
                <a:t>Top 1</a:t>
              </a:r>
              <a:r>
                <a:rPr lang="en-GB" sz="1600" dirty="0">
                  <a:solidFill>
                    <a:schemeClr val="bg1"/>
                  </a:solidFill>
                </a:rPr>
                <a:t>, </a:t>
              </a:r>
              <a:r>
                <a:rPr lang="en-GB" sz="1600" b="1" dirty="0">
                  <a:solidFill>
                    <a:schemeClr val="bg1"/>
                  </a:solidFill>
                </a:rPr>
                <a:t>Top 3</a:t>
              </a:r>
              <a:r>
                <a:rPr lang="en-GB" sz="1600" dirty="0">
                  <a:solidFill>
                    <a:schemeClr val="bg1"/>
                  </a:solidFill>
                </a:rPr>
                <a:t>, and </a:t>
              </a:r>
              <a:r>
                <a:rPr lang="en-GB" sz="1600" b="1" dirty="0">
                  <a:solidFill>
                    <a:schemeClr val="bg1"/>
                  </a:solidFill>
                </a:rPr>
                <a:t>Out of Top 10</a:t>
              </a:r>
              <a:r>
                <a:rPr lang="en-GB" sz="1600" dirty="0">
                  <a:solidFill>
                    <a:schemeClr val="bg1"/>
                  </a:solidFill>
                </a:rPr>
                <a:t>. The objective is to predict which group a race result falls into based on various performance metrics and other relevant factors.</a:t>
              </a:r>
            </a:p>
            <a:p>
              <a:r>
                <a:rPr lang="en-GB" sz="1600" dirty="0">
                  <a:solidFill>
                    <a:schemeClr val="bg1"/>
                  </a:solidFill>
                </a:rPr>
                <a:t>This approach will allow us to make informed predictions and offer strategic insights into race outcomes, helping stakeholders make data-driven decisions in the highly competitive environment of Formula 1.</a:t>
              </a:r>
            </a:p>
            <a:p>
              <a:pPr marL="0" indent="0">
                <a:lnSpc>
                  <a:spcPts val="3100"/>
                </a:lnSpc>
                <a:buNone/>
              </a:pPr>
              <a:endParaRPr lang="en-US" sz="1600" dirty="0">
                <a:solidFill>
                  <a:schemeClr val="bg1"/>
                </a:solidFill>
              </a:endParaRPr>
            </a:p>
          </p:txBody>
        </p:sp>
      </p:grpSp>
      <p:cxnSp>
        <p:nvCxnSpPr>
          <p:cNvPr id="17" name="Straight Arrow Connector 16">
            <a:extLst>
              <a:ext uri="{FF2B5EF4-FFF2-40B4-BE49-F238E27FC236}">
                <a16:creationId xmlns:a16="http://schemas.microsoft.com/office/drawing/2014/main" id="{6A1660B5-A89E-C548-6B9E-0CD615D7EBB0}"/>
              </a:ext>
            </a:extLst>
          </p:cNvPr>
          <p:cNvCxnSpPr>
            <a:cxnSpLocks/>
          </p:cNvCxnSpPr>
          <p:nvPr/>
        </p:nvCxnSpPr>
        <p:spPr>
          <a:xfrm>
            <a:off x="6118647" y="3831086"/>
            <a:ext cx="0" cy="567427"/>
          </a:xfrm>
          <a:prstGeom prst="straightConnector1">
            <a:avLst/>
          </a:prstGeom>
          <a:ln w="952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1" name="Shape 5">
            <a:extLst>
              <a:ext uri="{FF2B5EF4-FFF2-40B4-BE49-F238E27FC236}">
                <a16:creationId xmlns:a16="http://schemas.microsoft.com/office/drawing/2014/main" id="{055D801F-98F9-13C4-96C4-7EBF76B93B02}"/>
              </a:ext>
            </a:extLst>
          </p:cNvPr>
          <p:cNvSpPr/>
          <p:nvPr/>
        </p:nvSpPr>
        <p:spPr>
          <a:xfrm>
            <a:off x="6321067" y="3944183"/>
            <a:ext cx="1330693" cy="339598"/>
          </a:xfrm>
          <a:prstGeom prst="roundRect">
            <a:avLst>
              <a:gd name="adj" fmla="val 3468"/>
            </a:avLst>
          </a:prstGeom>
          <a:solidFill>
            <a:srgbClr val="790709"/>
          </a:solidFill>
          <a:ln w="15240">
            <a:solidFill>
              <a:srgbClr val="922022"/>
            </a:solidFill>
            <a:prstDash val="solid"/>
          </a:ln>
        </p:spPr>
        <p:txBody>
          <a:bodyPr/>
          <a:lstStyle/>
          <a:p>
            <a:r>
              <a:rPr lang="en-KE" sz="800" dirty="0">
                <a:solidFill>
                  <a:schemeClr val="bg1"/>
                </a:solidFill>
              </a:rPr>
              <a:t>Types of classification modelling</a:t>
            </a:r>
          </a:p>
        </p:txBody>
      </p:sp>
      <p:cxnSp>
        <p:nvCxnSpPr>
          <p:cNvPr id="28" name="Straight Arrow Connector 27">
            <a:extLst>
              <a:ext uri="{FF2B5EF4-FFF2-40B4-BE49-F238E27FC236}">
                <a16:creationId xmlns:a16="http://schemas.microsoft.com/office/drawing/2014/main" id="{A1FC54D3-EACD-E751-EDCC-19E0212C46B6}"/>
              </a:ext>
            </a:extLst>
          </p:cNvPr>
          <p:cNvCxnSpPr>
            <a:cxnSpLocks/>
          </p:cNvCxnSpPr>
          <p:nvPr/>
        </p:nvCxnSpPr>
        <p:spPr>
          <a:xfrm>
            <a:off x="2214390" y="4414530"/>
            <a:ext cx="0" cy="65777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71FE084-D6B7-D58F-70D0-A8338206D461}"/>
              </a:ext>
            </a:extLst>
          </p:cNvPr>
          <p:cNvCxnSpPr>
            <a:cxnSpLocks/>
          </p:cNvCxnSpPr>
          <p:nvPr/>
        </p:nvCxnSpPr>
        <p:spPr>
          <a:xfrm>
            <a:off x="9331828" y="4369633"/>
            <a:ext cx="0" cy="58617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154E3DA-9DEB-1515-F6C0-7EFB488DD3E9}"/>
              </a:ext>
            </a:extLst>
          </p:cNvPr>
          <p:cNvCxnSpPr>
            <a:cxnSpLocks/>
          </p:cNvCxnSpPr>
          <p:nvPr/>
        </p:nvCxnSpPr>
        <p:spPr>
          <a:xfrm flipH="1">
            <a:off x="2214390" y="4369633"/>
            <a:ext cx="7128455" cy="2451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Shape 5">
            <a:extLst>
              <a:ext uri="{FF2B5EF4-FFF2-40B4-BE49-F238E27FC236}">
                <a16:creationId xmlns:a16="http://schemas.microsoft.com/office/drawing/2014/main" id="{75CEB426-E3BC-412E-5DDC-3EC5A7BC8001}"/>
              </a:ext>
            </a:extLst>
          </p:cNvPr>
          <p:cNvSpPr/>
          <p:nvPr/>
        </p:nvSpPr>
        <p:spPr>
          <a:xfrm>
            <a:off x="7651761" y="4966413"/>
            <a:ext cx="2406640" cy="707210"/>
          </a:xfrm>
          <a:prstGeom prst="roundRect">
            <a:avLst>
              <a:gd name="adj" fmla="val 3468"/>
            </a:avLst>
          </a:prstGeom>
          <a:solidFill>
            <a:srgbClr val="790709"/>
          </a:solidFill>
          <a:ln w="15240">
            <a:solidFill>
              <a:srgbClr val="922022"/>
            </a:solidFill>
            <a:prstDash val="solid"/>
          </a:ln>
        </p:spPr>
        <p:txBody>
          <a:bodyPr/>
          <a:lstStyle/>
          <a:p>
            <a:r>
              <a:rPr lang="en-KE" sz="2000" dirty="0">
                <a:solidFill>
                  <a:schemeClr val="bg1"/>
                </a:solidFill>
              </a:rPr>
              <a:t>Decision Tree</a:t>
            </a:r>
          </a:p>
        </p:txBody>
      </p:sp>
      <p:sp>
        <p:nvSpPr>
          <p:cNvPr id="34" name="Shape 5">
            <a:extLst>
              <a:ext uri="{FF2B5EF4-FFF2-40B4-BE49-F238E27FC236}">
                <a16:creationId xmlns:a16="http://schemas.microsoft.com/office/drawing/2014/main" id="{9FAD72D6-0D19-5033-8000-6A84DF25A050}"/>
              </a:ext>
            </a:extLst>
          </p:cNvPr>
          <p:cNvSpPr/>
          <p:nvPr/>
        </p:nvSpPr>
        <p:spPr>
          <a:xfrm>
            <a:off x="1550902" y="5072307"/>
            <a:ext cx="2690592" cy="707210"/>
          </a:xfrm>
          <a:prstGeom prst="roundRect">
            <a:avLst>
              <a:gd name="adj" fmla="val 3468"/>
            </a:avLst>
          </a:prstGeom>
          <a:solidFill>
            <a:srgbClr val="790709"/>
          </a:solidFill>
          <a:ln w="15240">
            <a:solidFill>
              <a:srgbClr val="922022"/>
            </a:solidFill>
            <a:prstDash val="solid"/>
          </a:ln>
        </p:spPr>
        <p:txBody>
          <a:bodyPr/>
          <a:lstStyle/>
          <a:p>
            <a:r>
              <a:rPr lang="en-KE" sz="2400" dirty="0">
                <a:solidFill>
                  <a:schemeClr val="bg1"/>
                </a:solidFill>
              </a:rPr>
              <a:t>Logistic Regression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txBody>
          <a:bodyPr/>
          <a:lstStyle/>
          <a:p>
            <a:endParaRPr lang="en-KE" dirty="0"/>
          </a:p>
        </p:txBody>
      </p:sp>
      <p:sp>
        <p:nvSpPr>
          <p:cNvPr id="5" name="Text 1"/>
          <p:cNvSpPr/>
          <p:nvPr/>
        </p:nvSpPr>
        <p:spPr>
          <a:xfrm>
            <a:off x="3249907" y="974090"/>
            <a:ext cx="5486400" cy="685800"/>
          </a:xfrm>
          <a:prstGeom prst="rect">
            <a:avLst/>
          </a:prstGeom>
          <a:noFill/>
          <a:ln/>
        </p:spPr>
        <p:txBody>
          <a:bodyPr wrap="none" lIns="0" tIns="0" rIns="0" bIns="0" rtlCol="0" anchor="t"/>
          <a:lstStyle/>
          <a:p>
            <a:pPr marL="0" indent="0">
              <a:lnSpc>
                <a:spcPts val="5400"/>
              </a:lnSpc>
              <a:buNone/>
            </a:pPr>
            <a:r>
              <a:rPr lang="en-US" sz="4300" dirty="0">
                <a:solidFill>
                  <a:schemeClr val="bg1"/>
                </a:solidFill>
              </a:rPr>
              <a:t>Logistic Regression Model Evaluation</a:t>
            </a:r>
          </a:p>
        </p:txBody>
      </p:sp>
      <p:graphicFrame>
        <p:nvGraphicFramePr>
          <p:cNvPr id="7" name="Table 6">
            <a:extLst>
              <a:ext uri="{FF2B5EF4-FFF2-40B4-BE49-F238E27FC236}">
                <a16:creationId xmlns:a16="http://schemas.microsoft.com/office/drawing/2014/main" id="{F538FB38-62EC-B114-1BF0-E82A261111FB}"/>
              </a:ext>
            </a:extLst>
          </p:cNvPr>
          <p:cNvGraphicFramePr>
            <a:graphicFrameLocks noGrp="1"/>
          </p:cNvGraphicFramePr>
          <p:nvPr>
            <p:extLst>
              <p:ext uri="{D42A27DB-BD31-4B8C-83A1-F6EECF244321}">
                <p14:modId xmlns:p14="http://schemas.microsoft.com/office/powerpoint/2010/main" val="3767478491"/>
              </p:ext>
            </p:extLst>
          </p:nvPr>
        </p:nvGraphicFramePr>
        <p:xfrm>
          <a:off x="984173" y="2314816"/>
          <a:ext cx="6331025" cy="3230880"/>
        </p:xfrm>
        <a:graphic>
          <a:graphicData uri="http://schemas.openxmlformats.org/drawingml/2006/table">
            <a:tbl>
              <a:tblPr firstRow="1" bandRow="1">
                <a:tableStyleId>{5C22544A-7EE6-4342-B048-85BDC9FD1C3A}</a:tableStyleId>
              </a:tblPr>
              <a:tblGrid>
                <a:gridCol w="1266205">
                  <a:extLst>
                    <a:ext uri="{9D8B030D-6E8A-4147-A177-3AD203B41FA5}">
                      <a16:colId xmlns:a16="http://schemas.microsoft.com/office/drawing/2014/main" val="3382233155"/>
                    </a:ext>
                  </a:extLst>
                </a:gridCol>
                <a:gridCol w="1266205">
                  <a:extLst>
                    <a:ext uri="{9D8B030D-6E8A-4147-A177-3AD203B41FA5}">
                      <a16:colId xmlns:a16="http://schemas.microsoft.com/office/drawing/2014/main" val="3857546770"/>
                    </a:ext>
                  </a:extLst>
                </a:gridCol>
                <a:gridCol w="1266205">
                  <a:extLst>
                    <a:ext uri="{9D8B030D-6E8A-4147-A177-3AD203B41FA5}">
                      <a16:colId xmlns:a16="http://schemas.microsoft.com/office/drawing/2014/main" val="590948576"/>
                    </a:ext>
                  </a:extLst>
                </a:gridCol>
                <a:gridCol w="1266205">
                  <a:extLst>
                    <a:ext uri="{9D8B030D-6E8A-4147-A177-3AD203B41FA5}">
                      <a16:colId xmlns:a16="http://schemas.microsoft.com/office/drawing/2014/main" val="1466614093"/>
                    </a:ext>
                  </a:extLst>
                </a:gridCol>
                <a:gridCol w="1266205">
                  <a:extLst>
                    <a:ext uri="{9D8B030D-6E8A-4147-A177-3AD203B41FA5}">
                      <a16:colId xmlns:a16="http://schemas.microsoft.com/office/drawing/2014/main" val="1490133309"/>
                    </a:ext>
                  </a:extLst>
                </a:gridCol>
              </a:tblGrid>
              <a:tr h="0">
                <a:tc>
                  <a:txBody>
                    <a:bodyPr/>
                    <a:lstStyle/>
                    <a:p>
                      <a:endParaRPr lang="en-KE">
                        <a:solidFill>
                          <a:schemeClr val="bg1"/>
                        </a:solidFill>
                      </a:endParaRPr>
                    </a:p>
                  </a:txBody>
                  <a:tcPr>
                    <a:noFill/>
                  </a:tcPr>
                </a:tc>
                <a:tc>
                  <a:txBody>
                    <a:bodyPr/>
                    <a:lstStyle/>
                    <a:p>
                      <a:r>
                        <a:rPr lang="en-KE" dirty="0">
                          <a:solidFill>
                            <a:schemeClr val="bg1"/>
                          </a:solidFill>
                        </a:rPr>
                        <a:t>Precision</a:t>
                      </a:r>
                    </a:p>
                  </a:txBody>
                  <a:tcPr>
                    <a:noFill/>
                  </a:tcPr>
                </a:tc>
                <a:tc>
                  <a:txBody>
                    <a:bodyPr/>
                    <a:lstStyle/>
                    <a:p>
                      <a:r>
                        <a:rPr lang="en-GB" dirty="0">
                          <a:solidFill>
                            <a:schemeClr val="bg1"/>
                          </a:solidFill>
                        </a:rPr>
                        <a:t>R</a:t>
                      </a:r>
                      <a:r>
                        <a:rPr lang="en-KE" dirty="0">
                          <a:solidFill>
                            <a:schemeClr val="bg1"/>
                          </a:solidFill>
                        </a:rPr>
                        <a:t>ecall</a:t>
                      </a:r>
                    </a:p>
                  </a:txBody>
                  <a:tcPr>
                    <a:noFill/>
                  </a:tcPr>
                </a:tc>
                <a:tc>
                  <a:txBody>
                    <a:bodyPr/>
                    <a:lstStyle/>
                    <a:p>
                      <a:r>
                        <a:rPr lang="en-GB" dirty="0">
                          <a:solidFill>
                            <a:schemeClr val="bg1"/>
                          </a:solidFill>
                        </a:rPr>
                        <a:t>F</a:t>
                      </a:r>
                      <a:r>
                        <a:rPr lang="en-KE" dirty="0">
                          <a:solidFill>
                            <a:schemeClr val="bg1"/>
                          </a:solidFill>
                        </a:rPr>
                        <a:t>1_score</a:t>
                      </a:r>
                    </a:p>
                  </a:txBody>
                  <a:tcPr>
                    <a:noFill/>
                  </a:tcPr>
                </a:tc>
                <a:tc>
                  <a:txBody>
                    <a:bodyPr/>
                    <a:lstStyle/>
                    <a:p>
                      <a:r>
                        <a:rPr lang="en-GB" dirty="0">
                          <a:solidFill>
                            <a:schemeClr val="bg1"/>
                          </a:solidFill>
                        </a:rPr>
                        <a:t>S</a:t>
                      </a:r>
                      <a:r>
                        <a:rPr lang="en-KE" dirty="0">
                          <a:solidFill>
                            <a:schemeClr val="bg1"/>
                          </a:solidFill>
                        </a:rPr>
                        <a:t>upport</a:t>
                      </a:r>
                    </a:p>
                  </a:txBody>
                  <a:tcPr>
                    <a:noFill/>
                  </a:tcPr>
                </a:tc>
                <a:extLst>
                  <a:ext uri="{0D108BD9-81ED-4DB2-BD59-A6C34878D82A}">
                    <a16:rowId xmlns:a16="http://schemas.microsoft.com/office/drawing/2014/main" val="2633559580"/>
                  </a:ext>
                </a:extLst>
              </a:tr>
              <a:tr h="370840">
                <a:tc>
                  <a:txBody>
                    <a:bodyPr/>
                    <a:lstStyle/>
                    <a:p>
                      <a:r>
                        <a:rPr lang="en-KE" dirty="0">
                          <a:solidFill>
                            <a:schemeClr val="bg1"/>
                          </a:solidFill>
                        </a:rPr>
                        <a:t>0</a:t>
                      </a:r>
                    </a:p>
                  </a:txBody>
                  <a:tcPr>
                    <a:noFill/>
                  </a:tcPr>
                </a:tc>
                <a:tc>
                  <a:txBody>
                    <a:bodyPr/>
                    <a:lstStyle/>
                    <a:p>
                      <a:r>
                        <a:rPr lang="en-KE" dirty="0">
                          <a:solidFill>
                            <a:schemeClr val="bg1"/>
                          </a:solidFill>
                        </a:rPr>
                        <a:t>0.85</a:t>
                      </a:r>
                    </a:p>
                  </a:txBody>
                  <a:tcPr>
                    <a:noFill/>
                  </a:tcPr>
                </a:tc>
                <a:tc>
                  <a:txBody>
                    <a:bodyPr/>
                    <a:lstStyle/>
                    <a:p>
                      <a:r>
                        <a:rPr lang="en-KE" dirty="0">
                          <a:solidFill>
                            <a:schemeClr val="bg1"/>
                          </a:solidFill>
                        </a:rPr>
                        <a:t>0.55</a:t>
                      </a:r>
                    </a:p>
                  </a:txBody>
                  <a:tcPr>
                    <a:noFill/>
                  </a:tcPr>
                </a:tc>
                <a:tc>
                  <a:txBody>
                    <a:bodyPr/>
                    <a:lstStyle/>
                    <a:p>
                      <a:r>
                        <a:rPr lang="en-KE" dirty="0">
                          <a:solidFill>
                            <a:schemeClr val="bg1"/>
                          </a:solidFill>
                        </a:rPr>
                        <a:t>0.67</a:t>
                      </a:r>
                    </a:p>
                  </a:txBody>
                  <a:tcPr>
                    <a:noFill/>
                  </a:tcPr>
                </a:tc>
                <a:tc>
                  <a:txBody>
                    <a:bodyPr/>
                    <a:lstStyle/>
                    <a:p>
                      <a:r>
                        <a:rPr lang="en-KE" dirty="0">
                          <a:solidFill>
                            <a:schemeClr val="bg1"/>
                          </a:solidFill>
                        </a:rPr>
                        <a:t>134</a:t>
                      </a:r>
                    </a:p>
                  </a:txBody>
                  <a:tcPr>
                    <a:noFill/>
                  </a:tcPr>
                </a:tc>
                <a:extLst>
                  <a:ext uri="{0D108BD9-81ED-4DB2-BD59-A6C34878D82A}">
                    <a16:rowId xmlns:a16="http://schemas.microsoft.com/office/drawing/2014/main" val="1355054416"/>
                  </a:ext>
                </a:extLst>
              </a:tr>
              <a:tr h="370840">
                <a:tc>
                  <a:txBody>
                    <a:bodyPr/>
                    <a:lstStyle/>
                    <a:p>
                      <a:r>
                        <a:rPr lang="en-KE" dirty="0">
                          <a:solidFill>
                            <a:schemeClr val="bg1"/>
                          </a:solidFill>
                        </a:rPr>
                        <a:t>1</a:t>
                      </a:r>
                    </a:p>
                  </a:txBody>
                  <a:tcPr>
                    <a:noFill/>
                  </a:tcPr>
                </a:tc>
                <a:tc>
                  <a:txBody>
                    <a:bodyPr/>
                    <a:lstStyle/>
                    <a:p>
                      <a:r>
                        <a:rPr lang="en-KE" dirty="0">
                          <a:solidFill>
                            <a:schemeClr val="bg1"/>
                          </a:solidFill>
                        </a:rPr>
                        <a:t>0.82</a:t>
                      </a:r>
                    </a:p>
                  </a:txBody>
                  <a:tcPr>
                    <a:noFill/>
                  </a:tcPr>
                </a:tc>
                <a:tc>
                  <a:txBody>
                    <a:bodyPr/>
                    <a:lstStyle/>
                    <a:p>
                      <a:r>
                        <a:rPr lang="en-KE" dirty="0">
                          <a:solidFill>
                            <a:schemeClr val="bg1"/>
                          </a:solidFill>
                        </a:rPr>
                        <a:t>0.93</a:t>
                      </a:r>
                    </a:p>
                  </a:txBody>
                  <a:tcPr>
                    <a:noFill/>
                  </a:tcPr>
                </a:tc>
                <a:tc>
                  <a:txBody>
                    <a:bodyPr/>
                    <a:lstStyle/>
                    <a:p>
                      <a:r>
                        <a:rPr lang="en-KE" dirty="0">
                          <a:solidFill>
                            <a:schemeClr val="bg1"/>
                          </a:solidFill>
                        </a:rPr>
                        <a:t>0.87</a:t>
                      </a:r>
                    </a:p>
                  </a:txBody>
                  <a:tcPr>
                    <a:noFill/>
                  </a:tcPr>
                </a:tc>
                <a:tc>
                  <a:txBody>
                    <a:bodyPr/>
                    <a:lstStyle/>
                    <a:p>
                      <a:r>
                        <a:rPr lang="en-KE" dirty="0">
                          <a:solidFill>
                            <a:schemeClr val="bg1"/>
                          </a:solidFill>
                        </a:rPr>
                        <a:t>449</a:t>
                      </a:r>
                    </a:p>
                  </a:txBody>
                  <a:tcPr>
                    <a:noFill/>
                  </a:tcPr>
                </a:tc>
                <a:extLst>
                  <a:ext uri="{0D108BD9-81ED-4DB2-BD59-A6C34878D82A}">
                    <a16:rowId xmlns:a16="http://schemas.microsoft.com/office/drawing/2014/main" val="2875251459"/>
                  </a:ext>
                </a:extLst>
              </a:tr>
              <a:tr h="370840">
                <a:tc>
                  <a:txBody>
                    <a:bodyPr/>
                    <a:lstStyle/>
                    <a:p>
                      <a:r>
                        <a:rPr lang="en-KE" dirty="0">
                          <a:solidFill>
                            <a:schemeClr val="bg1"/>
                          </a:solidFill>
                        </a:rPr>
                        <a:t>2</a:t>
                      </a:r>
                    </a:p>
                  </a:txBody>
                  <a:tcPr>
                    <a:noFill/>
                  </a:tcPr>
                </a:tc>
                <a:tc>
                  <a:txBody>
                    <a:bodyPr/>
                    <a:lstStyle/>
                    <a:p>
                      <a:r>
                        <a:rPr lang="en-KE" dirty="0">
                          <a:solidFill>
                            <a:schemeClr val="bg1"/>
                          </a:solidFill>
                        </a:rPr>
                        <a:t>0.91</a:t>
                      </a:r>
                    </a:p>
                  </a:txBody>
                  <a:tcPr>
                    <a:noFill/>
                  </a:tcPr>
                </a:tc>
                <a:tc>
                  <a:txBody>
                    <a:bodyPr/>
                    <a:lstStyle/>
                    <a:p>
                      <a:r>
                        <a:rPr lang="en-KE" dirty="0">
                          <a:solidFill>
                            <a:schemeClr val="bg1"/>
                          </a:solidFill>
                        </a:rPr>
                        <a:t>0.87</a:t>
                      </a:r>
                    </a:p>
                  </a:txBody>
                  <a:tcPr>
                    <a:noFill/>
                  </a:tcPr>
                </a:tc>
                <a:tc>
                  <a:txBody>
                    <a:bodyPr/>
                    <a:lstStyle/>
                    <a:p>
                      <a:r>
                        <a:rPr lang="en-KE" dirty="0">
                          <a:solidFill>
                            <a:schemeClr val="bg1"/>
                          </a:solidFill>
                        </a:rPr>
                        <a:t>0.89</a:t>
                      </a:r>
                    </a:p>
                  </a:txBody>
                  <a:tcPr>
                    <a:noFill/>
                  </a:tcPr>
                </a:tc>
                <a:tc>
                  <a:txBody>
                    <a:bodyPr/>
                    <a:lstStyle/>
                    <a:p>
                      <a:r>
                        <a:rPr lang="en-KE" dirty="0">
                          <a:solidFill>
                            <a:schemeClr val="bg1"/>
                          </a:solidFill>
                        </a:rPr>
                        <a:t>242</a:t>
                      </a:r>
                    </a:p>
                  </a:txBody>
                  <a:tcPr>
                    <a:noFill/>
                  </a:tcPr>
                </a:tc>
                <a:extLst>
                  <a:ext uri="{0D108BD9-81ED-4DB2-BD59-A6C34878D82A}">
                    <a16:rowId xmlns:a16="http://schemas.microsoft.com/office/drawing/2014/main" val="3443458234"/>
                  </a:ext>
                </a:extLst>
              </a:tr>
              <a:tr h="370840">
                <a:tc>
                  <a:txBody>
                    <a:bodyPr/>
                    <a:lstStyle/>
                    <a:p>
                      <a:r>
                        <a:rPr lang="en-KE" dirty="0">
                          <a:solidFill>
                            <a:schemeClr val="bg1"/>
                          </a:solidFill>
                        </a:rPr>
                        <a:t>3</a:t>
                      </a:r>
                    </a:p>
                  </a:txBody>
                  <a:tcPr>
                    <a:noFill/>
                  </a:tcPr>
                </a:tc>
                <a:tc>
                  <a:txBody>
                    <a:bodyPr/>
                    <a:lstStyle/>
                    <a:p>
                      <a:endParaRPr lang="en-KE" dirty="0">
                        <a:solidFill>
                          <a:schemeClr val="bg1"/>
                        </a:solidFill>
                      </a:endParaRPr>
                    </a:p>
                  </a:txBody>
                  <a:tcPr>
                    <a:noFill/>
                  </a:tcPr>
                </a:tc>
                <a:tc>
                  <a:txBody>
                    <a:bodyPr/>
                    <a:lstStyle/>
                    <a:p>
                      <a:endParaRPr lang="en-KE">
                        <a:solidFill>
                          <a:schemeClr val="bg1"/>
                        </a:solidFill>
                      </a:endParaRPr>
                    </a:p>
                  </a:txBody>
                  <a:tcPr>
                    <a:noFill/>
                  </a:tcPr>
                </a:tc>
                <a:tc>
                  <a:txBody>
                    <a:bodyPr/>
                    <a:lstStyle/>
                    <a:p>
                      <a:endParaRPr lang="en-KE">
                        <a:solidFill>
                          <a:schemeClr val="bg1"/>
                        </a:solidFill>
                      </a:endParaRPr>
                    </a:p>
                  </a:txBody>
                  <a:tcPr>
                    <a:noFill/>
                  </a:tcPr>
                </a:tc>
                <a:tc>
                  <a:txBody>
                    <a:bodyPr/>
                    <a:lstStyle/>
                    <a:p>
                      <a:endParaRPr lang="en-KE">
                        <a:solidFill>
                          <a:schemeClr val="bg1"/>
                        </a:solidFill>
                      </a:endParaRPr>
                    </a:p>
                  </a:txBody>
                  <a:tcPr>
                    <a:noFill/>
                  </a:tcPr>
                </a:tc>
                <a:extLst>
                  <a:ext uri="{0D108BD9-81ED-4DB2-BD59-A6C34878D82A}">
                    <a16:rowId xmlns:a16="http://schemas.microsoft.com/office/drawing/2014/main" val="3541096302"/>
                  </a:ext>
                </a:extLst>
              </a:tr>
              <a:tr h="370840">
                <a:tc>
                  <a:txBody>
                    <a:bodyPr/>
                    <a:lstStyle/>
                    <a:p>
                      <a:r>
                        <a:rPr lang="en-GB" dirty="0">
                          <a:solidFill>
                            <a:schemeClr val="bg1"/>
                          </a:solidFill>
                        </a:rPr>
                        <a:t>A</a:t>
                      </a:r>
                      <a:r>
                        <a:rPr lang="en-KE" dirty="0">
                          <a:solidFill>
                            <a:schemeClr val="bg1"/>
                          </a:solidFill>
                        </a:rPr>
                        <a:t>ccuracy</a:t>
                      </a:r>
                    </a:p>
                  </a:txBody>
                  <a:tcPr>
                    <a:noFill/>
                  </a:tcPr>
                </a:tc>
                <a:tc>
                  <a:txBody>
                    <a:bodyPr/>
                    <a:lstStyle/>
                    <a:p>
                      <a:endParaRPr lang="en-KE" dirty="0">
                        <a:solidFill>
                          <a:schemeClr val="bg1"/>
                        </a:solidFill>
                      </a:endParaRPr>
                    </a:p>
                  </a:txBody>
                  <a:tcPr>
                    <a:noFill/>
                  </a:tcPr>
                </a:tc>
                <a:tc>
                  <a:txBody>
                    <a:bodyPr/>
                    <a:lstStyle/>
                    <a:p>
                      <a:endParaRPr lang="en-KE" dirty="0">
                        <a:solidFill>
                          <a:schemeClr val="bg1"/>
                        </a:solidFill>
                      </a:endParaRPr>
                    </a:p>
                  </a:txBody>
                  <a:tcPr>
                    <a:noFill/>
                  </a:tcPr>
                </a:tc>
                <a:tc>
                  <a:txBody>
                    <a:bodyPr/>
                    <a:lstStyle/>
                    <a:p>
                      <a:r>
                        <a:rPr lang="en-KE" dirty="0">
                          <a:solidFill>
                            <a:schemeClr val="bg1"/>
                          </a:solidFill>
                        </a:rPr>
                        <a:t>0.85</a:t>
                      </a:r>
                    </a:p>
                  </a:txBody>
                  <a:tcPr>
                    <a:noFill/>
                  </a:tcPr>
                </a:tc>
                <a:tc>
                  <a:txBody>
                    <a:bodyPr/>
                    <a:lstStyle/>
                    <a:p>
                      <a:r>
                        <a:rPr lang="en-KE" dirty="0">
                          <a:solidFill>
                            <a:schemeClr val="bg1"/>
                          </a:solidFill>
                        </a:rPr>
                        <a:t>825</a:t>
                      </a:r>
                    </a:p>
                  </a:txBody>
                  <a:tcPr>
                    <a:noFill/>
                  </a:tcPr>
                </a:tc>
                <a:extLst>
                  <a:ext uri="{0D108BD9-81ED-4DB2-BD59-A6C34878D82A}">
                    <a16:rowId xmlns:a16="http://schemas.microsoft.com/office/drawing/2014/main" val="3896588147"/>
                  </a:ext>
                </a:extLst>
              </a:tr>
              <a:tr h="370840">
                <a:tc>
                  <a:txBody>
                    <a:bodyPr/>
                    <a:lstStyle/>
                    <a:p>
                      <a:r>
                        <a:rPr lang="en-GB" dirty="0">
                          <a:solidFill>
                            <a:schemeClr val="bg1"/>
                          </a:solidFill>
                        </a:rPr>
                        <a:t>M</a:t>
                      </a:r>
                      <a:r>
                        <a:rPr lang="en-KE" dirty="0">
                          <a:solidFill>
                            <a:schemeClr val="bg1"/>
                          </a:solidFill>
                        </a:rPr>
                        <a:t>acro avg</a:t>
                      </a:r>
                    </a:p>
                  </a:txBody>
                  <a:tcPr>
                    <a:noFill/>
                  </a:tcPr>
                </a:tc>
                <a:tc>
                  <a:txBody>
                    <a:bodyPr/>
                    <a:lstStyle/>
                    <a:p>
                      <a:r>
                        <a:rPr lang="en-KE" dirty="0">
                          <a:solidFill>
                            <a:schemeClr val="bg1"/>
                          </a:solidFill>
                        </a:rPr>
                        <a:t>0.86</a:t>
                      </a:r>
                    </a:p>
                  </a:txBody>
                  <a:tcPr>
                    <a:noFill/>
                  </a:tcPr>
                </a:tc>
                <a:tc>
                  <a:txBody>
                    <a:bodyPr/>
                    <a:lstStyle/>
                    <a:p>
                      <a:r>
                        <a:rPr lang="en-KE" dirty="0">
                          <a:solidFill>
                            <a:schemeClr val="bg1"/>
                          </a:solidFill>
                        </a:rPr>
                        <a:t>0.78</a:t>
                      </a:r>
                    </a:p>
                  </a:txBody>
                  <a:tcPr>
                    <a:noFill/>
                  </a:tcPr>
                </a:tc>
                <a:tc>
                  <a:txBody>
                    <a:bodyPr/>
                    <a:lstStyle/>
                    <a:p>
                      <a:r>
                        <a:rPr lang="en-KE" dirty="0">
                          <a:solidFill>
                            <a:schemeClr val="bg1"/>
                          </a:solidFill>
                        </a:rPr>
                        <a:t>0.81</a:t>
                      </a:r>
                    </a:p>
                  </a:txBody>
                  <a:tcPr>
                    <a:noFill/>
                  </a:tcPr>
                </a:tc>
                <a:tc>
                  <a:txBody>
                    <a:bodyPr/>
                    <a:lstStyle/>
                    <a:p>
                      <a:r>
                        <a:rPr lang="en-KE" dirty="0">
                          <a:solidFill>
                            <a:schemeClr val="bg1"/>
                          </a:solidFill>
                        </a:rPr>
                        <a:t>825</a:t>
                      </a:r>
                    </a:p>
                  </a:txBody>
                  <a:tcPr>
                    <a:noFill/>
                  </a:tcPr>
                </a:tc>
                <a:extLst>
                  <a:ext uri="{0D108BD9-81ED-4DB2-BD59-A6C34878D82A}">
                    <a16:rowId xmlns:a16="http://schemas.microsoft.com/office/drawing/2014/main" val="3845808094"/>
                  </a:ext>
                </a:extLst>
              </a:tr>
              <a:tr h="370840">
                <a:tc>
                  <a:txBody>
                    <a:bodyPr/>
                    <a:lstStyle/>
                    <a:p>
                      <a:r>
                        <a:rPr lang="en-KE" dirty="0">
                          <a:solidFill>
                            <a:schemeClr val="bg1"/>
                          </a:solidFill>
                        </a:rPr>
                        <a:t>weighted avg</a:t>
                      </a:r>
                    </a:p>
                  </a:txBody>
                  <a:tcPr>
                    <a:noFill/>
                  </a:tcPr>
                </a:tc>
                <a:tc>
                  <a:txBody>
                    <a:bodyPr/>
                    <a:lstStyle/>
                    <a:p>
                      <a:r>
                        <a:rPr lang="en-KE" dirty="0">
                          <a:solidFill>
                            <a:schemeClr val="bg1"/>
                          </a:solidFill>
                        </a:rPr>
                        <a:t>0.85 </a:t>
                      </a:r>
                    </a:p>
                  </a:txBody>
                  <a:tcPr>
                    <a:noFill/>
                  </a:tcPr>
                </a:tc>
                <a:tc>
                  <a:txBody>
                    <a:bodyPr/>
                    <a:lstStyle/>
                    <a:p>
                      <a:r>
                        <a:rPr lang="en-KE" dirty="0">
                          <a:solidFill>
                            <a:schemeClr val="bg1"/>
                          </a:solidFill>
                        </a:rPr>
                        <a:t>0.85</a:t>
                      </a:r>
                    </a:p>
                  </a:txBody>
                  <a:tcPr>
                    <a:noFill/>
                  </a:tcPr>
                </a:tc>
                <a:tc>
                  <a:txBody>
                    <a:bodyPr/>
                    <a:lstStyle/>
                    <a:p>
                      <a:r>
                        <a:rPr lang="en-KE" dirty="0">
                          <a:solidFill>
                            <a:schemeClr val="bg1"/>
                          </a:solidFill>
                        </a:rPr>
                        <a:t>0.84</a:t>
                      </a:r>
                    </a:p>
                  </a:txBody>
                  <a:tcPr>
                    <a:noFill/>
                  </a:tcPr>
                </a:tc>
                <a:tc>
                  <a:txBody>
                    <a:bodyPr/>
                    <a:lstStyle/>
                    <a:p>
                      <a:r>
                        <a:rPr lang="en-KE" dirty="0">
                          <a:solidFill>
                            <a:schemeClr val="bg1"/>
                          </a:solidFill>
                        </a:rPr>
                        <a:t>825</a:t>
                      </a:r>
                    </a:p>
                  </a:txBody>
                  <a:tcPr>
                    <a:noFill/>
                  </a:tcPr>
                </a:tc>
                <a:extLst>
                  <a:ext uri="{0D108BD9-81ED-4DB2-BD59-A6C34878D82A}">
                    <a16:rowId xmlns:a16="http://schemas.microsoft.com/office/drawing/2014/main" val="1279042034"/>
                  </a:ext>
                </a:extLst>
              </a:tr>
            </a:tbl>
          </a:graphicData>
        </a:graphic>
      </p:graphicFrame>
      <p:sp>
        <p:nvSpPr>
          <p:cNvPr id="8" name="TextBox 7">
            <a:extLst>
              <a:ext uri="{FF2B5EF4-FFF2-40B4-BE49-F238E27FC236}">
                <a16:creationId xmlns:a16="http://schemas.microsoft.com/office/drawing/2014/main" id="{F877F5D4-07A3-7EC5-87DA-22F2097F0CFA}"/>
              </a:ext>
            </a:extLst>
          </p:cNvPr>
          <p:cNvSpPr txBox="1"/>
          <p:nvPr/>
        </p:nvSpPr>
        <p:spPr>
          <a:xfrm>
            <a:off x="4318611" y="6139289"/>
            <a:ext cx="4891489" cy="1815882"/>
          </a:xfrm>
          <a:prstGeom prst="rect">
            <a:avLst/>
          </a:prstGeom>
          <a:noFill/>
        </p:spPr>
        <p:txBody>
          <a:bodyPr wrap="square" rtlCol="0">
            <a:spAutoFit/>
          </a:bodyPr>
          <a:lstStyle/>
          <a:p>
            <a:pPr>
              <a:buFont typeface="Arial" panose="020B0604020202020204" pitchFamily="34" charset="0"/>
              <a:buChar char="•"/>
            </a:pPr>
            <a:r>
              <a:rPr lang="en-GB" sz="1400" b="1" dirty="0">
                <a:solidFill>
                  <a:schemeClr val="bg1"/>
                </a:solidFill>
                <a:latin typeface=""/>
              </a:rPr>
              <a:t>Accuracy</a:t>
            </a:r>
            <a:r>
              <a:rPr lang="en-GB" sz="1400" dirty="0">
                <a:solidFill>
                  <a:schemeClr val="bg1"/>
                </a:solidFill>
                <a:latin typeface=""/>
              </a:rPr>
              <a:t>: 85%</a:t>
            </a:r>
          </a:p>
          <a:p>
            <a:pPr>
              <a:buFont typeface="Arial" panose="020B0604020202020204" pitchFamily="34" charset="0"/>
              <a:buChar char="•"/>
            </a:pPr>
            <a:r>
              <a:rPr lang="en-GB" sz="1400" b="1" dirty="0">
                <a:solidFill>
                  <a:schemeClr val="bg1"/>
                </a:solidFill>
                <a:latin typeface=""/>
              </a:rPr>
              <a:t>Class 0</a:t>
            </a:r>
            <a:r>
              <a:rPr lang="en-GB" sz="1400" dirty="0">
                <a:solidFill>
                  <a:schemeClr val="bg1"/>
                </a:solidFill>
                <a:latin typeface=""/>
              </a:rPr>
              <a:t>: Precision 85%, Recall 55%, F1-Score 67%</a:t>
            </a:r>
          </a:p>
          <a:p>
            <a:pPr>
              <a:buFont typeface="Arial" panose="020B0604020202020204" pitchFamily="34" charset="0"/>
              <a:buChar char="•"/>
            </a:pPr>
            <a:r>
              <a:rPr lang="en-GB" sz="1400" b="1" dirty="0">
                <a:solidFill>
                  <a:schemeClr val="bg1"/>
                </a:solidFill>
                <a:latin typeface=""/>
              </a:rPr>
              <a:t>Class 1</a:t>
            </a:r>
            <a:r>
              <a:rPr lang="en-GB" sz="1400" dirty="0">
                <a:solidFill>
                  <a:schemeClr val="bg1"/>
                </a:solidFill>
                <a:latin typeface=""/>
              </a:rPr>
              <a:t>: Precision 82%, Recall 93%, F1-Score 87%</a:t>
            </a:r>
          </a:p>
          <a:p>
            <a:pPr>
              <a:buFont typeface="Arial" panose="020B0604020202020204" pitchFamily="34" charset="0"/>
              <a:buChar char="•"/>
            </a:pPr>
            <a:r>
              <a:rPr lang="en-GB" sz="1400" b="1" dirty="0">
                <a:solidFill>
                  <a:schemeClr val="bg1"/>
                </a:solidFill>
                <a:latin typeface=""/>
              </a:rPr>
              <a:t>Class 2</a:t>
            </a:r>
            <a:r>
              <a:rPr lang="en-GB" sz="1400" dirty="0">
                <a:solidFill>
                  <a:schemeClr val="bg1"/>
                </a:solidFill>
                <a:latin typeface=""/>
              </a:rPr>
              <a:t>: Precision 91%, Recall 87%, F1-Score 89%</a:t>
            </a:r>
          </a:p>
          <a:p>
            <a:pPr>
              <a:buFont typeface="Arial" panose="020B0604020202020204" pitchFamily="34" charset="0"/>
              <a:buChar char="•"/>
            </a:pPr>
            <a:r>
              <a:rPr lang="en-GB" sz="1400" b="1" dirty="0">
                <a:solidFill>
                  <a:schemeClr val="bg1"/>
                </a:solidFill>
                <a:latin typeface=""/>
              </a:rPr>
              <a:t>Key Insight</a:t>
            </a:r>
            <a:r>
              <a:rPr lang="en-GB" sz="1400" dirty="0">
                <a:solidFill>
                  <a:schemeClr val="bg1"/>
                </a:solidFill>
                <a:latin typeface=""/>
              </a:rPr>
              <a:t>: The model performs best on Class 2, with high precision and recall. Class 0 shows lower recall, indicating room for improvement.</a:t>
            </a:r>
          </a:p>
          <a:p>
            <a:endParaRPr lang="en-KE" sz="1400" dirty="0">
              <a:solidFill>
                <a:schemeClr val="bg1"/>
              </a:solidFill>
              <a:latin typeface=""/>
            </a:endParaRPr>
          </a:p>
        </p:txBody>
      </p:sp>
      <p:pic>
        <p:nvPicPr>
          <p:cNvPr id="4" name="Picture 3">
            <a:extLst>
              <a:ext uri="{FF2B5EF4-FFF2-40B4-BE49-F238E27FC236}">
                <a16:creationId xmlns:a16="http://schemas.microsoft.com/office/drawing/2014/main" id="{7AB4F5D7-7186-07EC-1F16-5E1F142228C8}"/>
              </a:ext>
            </a:extLst>
          </p:cNvPr>
          <p:cNvPicPr>
            <a:picLocks noChangeAspect="1"/>
          </p:cNvPicPr>
          <p:nvPr/>
        </p:nvPicPr>
        <p:blipFill>
          <a:blip r:embed="rId4"/>
          <a:stretch>
            <a:fillRect/>
          </a:stretch>
        </p:blipFill>
        <p:spPr>
          <a:xfrm>
            <a:off x="8229599" y="2314816"/>
            <a:ext cx="5486400" cy="3369888"/>
          </a:xfrm>
          <a:prstGeom prst="rect">
            <a:avLst/>
          </a:prstGeom>
        </p:spPr>
      </p:pic>
    </p:spTree>
    <p:extLst>
      <p:ext uri="{BB962C8B-B14F-4D97-AF65-F5344CB8AC3E}">
        <p14:creationId xmlns:p14="http://schemas.microsoft.com/office/powerpoint/2010/main" val="40212249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txBody>
          <a:bodyPr/>
          <a:lstStyle/>
          <a:p>
            <a:endParaRPr lang="en-KE" dirty="0"/>
          </a:p>
        </p:txBody>
      </p:sp>
      <p:sp>
        <p:nvSpPr>
          <p:cNvPr id="5" name="Text 1"/>
          <p:cNvSpPr/>
          <p:nvPr/>
        </p:nvSpPr>
        <p:spPr>
          <a:xfrm>
            <a:off x="3249907" y="974090"/>
            <a:ext cx="5486400" cy="685800"/>
          </a:xfrm>
          <a:prstGeom prst="rect">
            <a:avLst/>
          </a:prstGeom>
          <a:noFill/>
          <a:ln/>
        </p:spPr>
        <p:txBody>
          <a:bodyPr wrap="none" lIns="0" tIns="0" rIns="0" bIns="0" rtlCol="0" anchor="t"/>
          <a:lstStyle/>
          <a:p>
            <a:pPr marL="0" indent="0">
              <a:lnSpc>
                <a:spcPts val="5400"/>
              </a:lnSpc>
              <a:buNone/>
            </a:pPr>
            <a:r>
              <a:rPr lang="en-US" sz="4300" dirty="0">
                <a:solidFill>
                  <a:schemeClr val="bg1"/>
                </a:solidFill>
              </a:rPr>
              <a:t>Decision Tree Regression Model Evaluation</a:t>
            </a:r>
          </a:p>
        </p:txBody>
      </p:sp>
      <p:graphicFrame>
        <p:nvGraphicFramePr>
          <p:cNvPr id="7" name="Table 6">
            <a:extLst>
              <a:ext uri="{FF2B5EF4-FFF2-40B4-BE49-F238E27FC236}">
                <a16:creationId xmlns:a16="http://schemas.microsoft.com/office/drawing/2014/main" id="{F538FB38-62EC-B114-1BF0-E82A261111FB}"/>
              </a:ext>
            </a:extLst>
          </p:cNvPr>
          <p:cNvGraphicFramePr>
            <a:graphicFrameLocks noGrp="1"/>
          </p:cNvGraphicFramePr>
          <p:nvPr>
            <p:extLst>
              <p:ext uri="{D42A27DB-BD31-4B8C-83A1-F6EECF244321}">
                <p14:modId xmlns:p14="http://schemas.microsoft.com/office/powerpoint/2010/main" val="839504024"/>
              </p:ext>
            </p:extLst>
          </p:nvPr>
        </p:nvGraphicFramePr>
        <p:xfrm>
          <a:off x="984175" y="2097475"/>
          <a:ext cx="6331025" cy="3230880"/>
        </p:xfrm>
        <a:graphic>
          <a:graphicData uri="http://schemas.openxmlformats.org/drawingml/2006/table">
            <a:tbl>
              <a:tblPr firstRow="1" bandRow="1">
                <a:tableStyleId>{5C22544A-7EE6-4342-B048-85BDC9FD1C3A}</a:tableStyleId>
              </a:tblPr>
              <a:tblGrid>
                <a:gridCol w="1266205">
                  <a:extLst>
                    <a:ext uri="{9D8B030D-6E8A-4147-A177-3AD203B41FA5}">
                      <a16:colId xmlns:a16="http://schemas.microsoft.com/office/drawing/2014/main" val="3382233155"/>
                    </a:ext>
                  </a:extLst>
                </a:gridCol>
                <a:gridCol w="1266205">
                  <a:extLst>
                    <a:ext uri="{9D8B030D-6E8A-4147-A177-3AD203B41FA5}">
                      <a16:colId xmlns:a16="http://schemas.microsoft.com/office/drawing/2014/main" val="3857546770"/>
                    </a:ext>
                  </a:extLst>
                </a:gridCol>
                <a:gridCol w="1266205">
                  <a:extLst>
                    <a:ext uri="{9D8B030D-6E8A-4147-A177-3AD203B41FA5}">
                      <a16:colId xmlns:a16="http://schemas.microsoft.com/office/drawing/2014/main" val="590948576"/>
                    </a:ext>
                  </a:extLst>
                </a:gridCol>
                <a:gridCol w="1266205">
                  <a:extLst>
                    <a:ext uri="{9D8B030D-6E8A-4147-A177-3AD203B41FA5}">
                      <a16:colId xmlns:a16="http://schemas.microsoft.com/office/drawing/2014/main" val="1466614093"/>
                    </a:ext>
                  </a:extLst>
                </a:gridCol>
                <a:gridCol w="1266205">
                  <a:extLst>
                    <a:ext uri="{9D8B030D-6E8A-4147-A177-3AD203B41FA5}">
                      <a16:colId xmlns:a16="http://schemas.microsoft.com/office/drawing/2014/main" val="1490133309"/>
                    </a:ext>
                  </a:extLst>
                </a:gridCol>
              </a:tblGrid>
              <a:tr h="0">
                <a:tc>
                  <a:txBody>
                    <a:bodyPr/>
                    <a:lstStyle/>
                    <a:p>
                      <a:endParaRPr lang="en-KE">
                        <a:solidFill>
                          <a:schemeClr val="bg1"/>
                        </a:solidFill>
                      </a:endParaRPr>
                    </a:p>
                  </a:txBody>
                  <a:tcPr>
                    <a:noFill/>
                  </a:tcPr>
                </a:tc>
                <a:tc>
                  <a:txBody>
                    <a:bodyPr/>
                    <a:lstStyle/>
                    <a:p>
                      <a:r>
                        <a:rPr lang="en-KE" dirty="0">
                          <a:solidFill>
                            <a:schemeClr val="bg1"/>
                          </a:solidFill>
                        </a:rPr>
                        <a:t>Precision</a:t>
                      </a:r>
                    </a:p>
                  </a:txBody>
                  <a:tcPr>
                    <a:noFill/>
                  </a:tcPr>
                </a:tc>
                <a:tc>
                  <a:txBody>
                    <a:bodyPr/>
                    <a:lstStyle/>
                    <a:p>
                      <a:r>
                        <a:rPr lang="en-GB" dirty="0">
                          <a:solidFill>
                            <a:schemeClr val="bg1"/>
                          </a:solidFill>
                        </a:rPr>
                        <a:t>R</a:t>
                      </a:r>
                      <a:r>
                        <a:rPr lang="en-KE" dirty="0">
                          <a:solidFill>
                            <a:schemeClr val="bg1"/>
                          </a:solidFill>
                        </a:rPr>
                        <a:t>ecall</a:t>
                      </a:r>
                    </a:p>
                  </a:txBody>
                  <a:tcPr>
                    <a:noFill/>
                  </a:tcPr>
                </a:tc>
                <a:tc>
                  <a:txBody>
                    <a:bodyPr/>
                    <a:lstStyle/>
                    <a:p>
                      <a:r>
                        <a:rPr lang="en-GB" dirty="0">
                          <a:solidFill>
                            <a:schemeClr val="bg1"/>
                          </a:solidFill>
                        </a:rPr>
                        <a:t>F</a:t>
                      </a:r>
                      <a:r>
                        <a:rPr lang="en-KE" dirty="0">
                          <a:solidFill>
                            <a:schemeClr val="bg1"/>
                          </a:solidFill>
                        </a:rPr>
                        <a:t>1_score</a:t>
                      </a:r>
                    </a:p>
                  </a:txBody>
                  <a:tcPr>
                    <a:noFill/>
                  </a:tcPr>
                </a:tc>
                <a:tc>
                  <a:txBody>
                    <a:bodyPr/>
                    <a:lstStyle/>
                    <a:p>
                      <a:r>
                        <a:rPr lang="en-GB" dirty="0">
                          <a:solidFill>
                            <a:schemeClr val="bg1"/>
                          </a:solidFill>
                        </a:rPr>
                        <a:t>S</a:t>
                      </a:r>
                      <a:r>
                        <a:rPr lang="en-KE" dirty="0">
                          <a:solidFill>
                            <a:schemeClr val="bg1"/>
                          </a:solidFill>
                        </a:rPr>
                        <a:t>upport</a:t>
                      </a:r>
                    </a:p>
                  </a:txBody>
                  <a:tcPr>
                    <a:noFill/>
                  </a:tcPr>
                </a:tc>
                <a:extLst>
                  <a:ext uri="{0D108BD9-81ED-4DB2-BD59-A6C34878D82A}">
                    <a16:rowId xmlns:a16="http://schemas.microsoft.com/office/drawing/2014/main" val="2633559580"/>
                  </a:ext>
                </a:extLst>
              </a:tr>
              <a:tr h="370840">
                <a:tc>
                  <a:txBody>
                    <a:bodyPr/>
                    <a:lstStyle/>
                    <a:p>
                      <a:r>
                        <a:rPr lang="en-KE" dirty="0">
                          <a:solidFill>
                            <a:schemeClr val="bg1"/>
                          </a:solidFill>
                        </a:rPr>
                        <a:t>0</a:t>
                      </a:r>
                    </a:p>
                  </a:txBody>
                  <a:tcPr>
                    <a:noFill/>
                  </a:tcPr>
                </a:tc>
                <a:tc>
                  <a:txBody>
                    <a:bodyPr/>
                    <a:lstStyle/>
                    <a:p>
                      <a:r>
                        <a:rPr lang="en-KE" dirty="0">
                          <a:solidFill>
                            <a:schemeClr val="bg1"/>
                          </a:solidFill>
                        </a:rPr>
                        <a:t>0.95</a:t>
                      </a:r>
                    </a:p>
                  </a:txBody>
                  <a:tcPr>
                    <a:noFill/>
                  </a:tcPr>
                </a:tc>
                <a:tc>
                  <a:txBody>
                    <a:bodyPr/>
                    <a:lstStyle/>
                    <a:p>
                      <a:r>
                        <a:rPr lang="en-KE" dirty="0">
                          <a:solidFill>
                            <a:schemeClr val="bg1"/>
                          </a:solidFill>
                        </a:rPr>
                        <a:t>0.93</a:t>
                      </a:r>
                    </a:p>
                  </a:txBody>
                  <a:tcPr>
                    <a:noFill/>
                  </a:tcPr>
                </a:tc>
                <a:tc>
                  <a:txBody>
                    <a:bodyPr/>
                    <a:lstStyle/>
                    <a:p>
                      <a:r>
                        <a:rPr lang="en-KE" dirty="0">
                          <a:solidFill>
                            <a:schemeClr val="bg1"/>
                          </a:solidFill>
                        </a:rPr>
                        <a:t>0.94</a:t>
                      </a:r>
                    </a:p>
                  </a:txBody>
                  <a:tcPr>
                    <a:noFill/>
                  </a:tcPr>
                </a:tc>
                <a:tc>
                  <a:txBody>
                    <a:bodyPr/>
                    <a:lstStyle/>
                    <a:p>
                      <a:r>
                        <a:rPr lang="en-KE" dirty="0">
                          <a:solidFill>
                            <a:schemeClr val="bg1"/>
                          </a:solidFill>
                        </a:rPr>
                        <a:t>134</a:t>
                      </a:r>
                    </a:p>
                  </a:txBody>
                  <a:tcPr>
                    <a:noFill/>
                  </a:tcPr>
                </a:tc>
                <a:extLst>
                  <a:ext uri="{0D108BD9-81ED-4DB2-BD59-A6C34878D82A}">
                    <a16:rowId xmlns:a16="http://schemas.microsoft.com/office/drawing/2014/main" val="1355054416"/>
                  </a:ext>
                </a:extLst>
              </a:tr>
              <a:tr h="370840">
                <a:tc>
                  <a:txBody>
                    <a:bodyPr/>
                    <a:lstStyle/>
                    <a:p>
                      <a:r>
                        <a:rPr lang="en-KE" dirty="0">
                          <a:solidFill>
                            <a:schemeClr val="bg1"/>
                          </a:solidFill>
                        </a:rPr>
                        <a:t>1</a:t>
                      </a:r>
                    </a:p>
                  </a:txBody>
                  <a:tcPr>
                    <a:noFill/>
                  </a:tcPr>
                </a:tc>
                <a:tc>
                  <a:txBody>
                    <a:bodyPr/>
                    <a:lstStyle/>
                    <a:p>
                      <a:r>
                        <a:rPr lang="en-KE" dirty="0">
                          <a:solidFill>
                            <a:schemeClr val="bg1"/>
                          </a:solidFill>
                        </a:rPr>
                        <a:t>0.98</a:t>
                      </a:r>
                    </a:p>
                  </a:txBody>
                  <a:tcPr>
                    <a:noFill/>
                  </a:tcPr>
                </a:tc>
                <a:tc>
                  <a:txBody>
                    <a:bodyPr/>
                    <a:lstStyle/>
                    <a:p>
                      <a:r>
                        <a:rPr lang="en-KE" dirty="0">
                          <a:solidFill>
                            <a:schemeClr val="bg1"/>
                          </a:solidFill>
                        </a:rPr>
                        <a:t>0.98</a:t>
                      </a:r>
                    </a:p>
                  </a:txBody>
                  <a:tcPr>
                    <a:noFill/>
                  </a:tcPr>
                </a:tc>
                <a:tc>
                  <a:txBody>
                    <a:bodyPr/>
                    <a:lstStyle/>
                    <a:p>
                      <a:r>
                        <a:rPr lang="en-KE" dirty="0">
                          <a:solidFill>
                            <a:schemeClr val="bg1"/>
                          </a:solidFill>
                        </a:rPr>
                        <a:t>0.98</a:t>
                      </a:r>
                    </a:p>
                  </a:txBody>
                  <a:tcPr>
                    <a:noFill/>
                  </a:tcPr>
                </a:tc>
                <a:tc>
                  <a:txBody>
                    <a:bodyPr/>
                    <a:lstStyle/>
                    <a:p>
                      <a:r>
                        <a:rPr lang="en-KE" dirty="0">
                          <a:solidFill>
                            <a:schemeClr val="bg1"/>
                          </a:solidFill>
                        </a:rPr>
                        <a:t>449</a:t>
                      </a:r>
                    </a:p>
                  </a:txBody>
                  <a:tcPr>
                    <a:noFill/>
                  </a:tcPr>
                </a:tc>
                <a:extLst>
                  <a:ext uri="{0D108BD9-81ED-4DB2-BD59-A6C34878D82A}">
                    <a16:rowId xmlns:a16="http://schemas.microsoft.com/office/drawing/2014/main" val="2875251459"/>
                  </a:ext>
                </a:extLst>
              </a:tr>
              <a:tr h="370840">
                <a:tc>
                  <a:txBody>
                    <a:bodyPr/>
                    <a:lstStyle/>
                    <a:p>
                      <a:r>
                        <a:rPr lang="en-KE" dirty="0">
                          <a:solidFill>
                            <a:schemeClr val="bg1"/>
                          </a:solidFill>
                        </a:rPr>
                        <a:t>2</a:t>
                      </a:r>
                    </a:p>
                  </a:txBody>
                  <a:tcPr>
                    <a:noFill/>
                  </a:tcPr>
                </a:tc>
                <a:tc>
                  <a:txBody>
                    <a:bodyPr/>
                    <a:lstStyle/>
                    <a:p>
                      <a:r>
                        <a:rPr lang="en-KE" dirty="0">
                          <a:solidFill>
                            <a:schemeClr val="bg1"/>
                          </a:solidFill>
                        </a:rPr>
                        <a:t>1.00</a:t>
                      </a:r>
                    </a:p>
                  </a:txBody>
                  <a:tcPr>
                    <a:noFill/>
                  </a:tcPr>
                </a:tc>
                <a:tc>
                  <a:txBody>
                    <a:bodyPr/>
                    <a:lstStyle/>
                    <a:p>
                      <a:r>
                        <a:rPr lang="en-KE" dirty="0">
                          <a:solidFill>
                            <a:schemeClr val="bg1"/>
                          </a:solidFill>
                        </a:rPr>
                        <a:t>1.00</a:t>
                      </a:r>
                    </a:p>
                  </a:txBody>
                  <a:tcPr>
                    <a:noFill/>
                  </a:tcPr>
                </a:tc>
                <a:tc>
                  <a:txBody>
                    <a:bodyPr/>
                    <a:lstStyle/>
                    <a:p>
                      <a:r>
                        <a:rPr lang="en-KE" dirty="0">
                          <a:solidFill>
                            <a:schemeClr val="bg1"/>
                          </a:solidFill>
                        </a:rPr>
                        <a:t>1.00</a:t>
                      </a:r>
                    </a:p>
                  </a:txBody>
                  <a:tcPr>
                    <a:noFill/>
                  </a:tcPr>
                </a:tc>
                <a:tc>
                  <a:txBody>
                    <a:bodyPr/>
                    <a:lstStyle/>
                    <a:p>
                      <a:r>
                        <a:rPr lang="en-KE" dirty="0">
                          <a:solidFill>
                            <a:schemeClr val="bg1"/>
                          </a:solidFill>
                        </a:rPr>
                        <a:t>242</a:t>
                      </a:r>
                    </a:p>
                  </a:txBody>
                  <a:tcPr>
                    <a:noFill/>
                  </a:tcPr>
                </a:tc>
                <a:extLst>
                  <a:ext uri="{0D108BD9-81ED-4DB2-BD59-A6C34878D82A}">
                    <a16:rowId xmlns:a16="http://schemas.microsoft.com/office/drawing/2014/main" val="3443458234"/>
                  </a:ext>
                </a:extLst>
              </a:tr>
              <a:tr h="370840">
                <a:tc>
                  <a:txBody>
                    <a:bodyPr/>
                    <a:lstStyle/>
                    <a:p>
                      <a:r>
                        <a:rPr lang="en-KE" dirty="0">
                          <a:solidFill>
                            <a:schemeClr val="bg1"/>
                          </a:solidFill>
                        </a:rPr>
                        <a:t>3</a:t>
                      </a:r>
                    </a:p>
                  </a:txBody>
                  <a:tcPr>
                    <a:noFill/>
                  </a:tcPr>
                </a:tc>
                <a:tc>
                  <a:txBody>
                    <a:bodyPr/>
                    <a:lstStyle/>
                    <a:p>
                      <a:endParaRPr lang="en-KE" dirty="0">
                        <a:solidFill>
                          <a:schemeClr val="bg1"/>
                        </a:solidFill>
                      </a:endParaRPr>
                    </a:p>
                  </a:txBody>
                  <a:tcPr>
                    <a:noFill/>
                  </a:tcPr>
                </a:tc>
                <a:tc>
                  <a:txBody>
                    <a:bodyPr/>
                    <a:lstStyle/>
                    <a:p>
                      <a:endParaRPr lang="en-KE" dirty="0">
                        <a:solidFill>
                          <a:schemeClr val="bg1"/>
                        </a:solidFill>
                      </a:endParaRPr>
                    </a:p>
                  </a:txBody>
                  <a:tcPr>
                    <a:noFill/>
                  </a:tcPr>
                </a:tc>
                <a:tc>
                  <a:txBody>
                    <a:bodyPr/>
                    <a:lstStyle/>
                    <a:p>
                      <a:endParaRPr lang="en-KE">
                        <a:solidFill>
                          <a:schemeClr val="bg1"/>
                        </a:solidFill>
                      </a:endParaRPr>
                    </a:p>
                  </a:txBody>
                  <a:tcPr>
                    <a:noFill/>
                  </a:tcPr>
                </a:tc>
                <a:tc>
                  <a:txBody>
                    <a:bodyPr/>
                    <a:lstStyle/>
                    <a:p>
                      <a:endParaRPr lang="en-KE">
                        <a:solidFill>
                          <a:schemeClr val="bg1"/>
                        </a:solidFill>
                      </a:endParaRPr>
                    </a:p>
                  </a:txBody>
                  <a:tcPr>
                    <a:noFill/>
                  </a:tcPr>
                </a:tc>
                <a:extLst>
                  <a:ext uri="{0D108BD9-81ED-4DB2-BD59-A6C34878D82A}">
                    <a16:rowId xmlns:a16="http://schemas.microsoft.com/office/drawing/2014/main" val="3541096302"/>
                  </a:ext>
                </a:extLst>
              </a:tr>
              <a:tr h="370840">
                <a:tc>
                  <a:txBody>
                    <a:bodyPr/>
                    <a:lstStyle/>
                    <a:p>
                      <a:r>
                        <a:rPr lang="en-GB" dirty="0">
                          <a:solidFill>
                            <a:schemeClr val="bg1"/>
                          </a:solidFill>
                        </a:rPr>
                        <a:t>A</a:t>
                      </a:r>
                      <a:r>
                        <a:rPr lang="en-KE" dirty="0">
                          <a:solidFill>
                            <a:schemeClr val="bg1"/>
                          </a:solidFill>
                        </a:rPr>
                        <a:t>ccuracy</a:t>
                      </a:r>
                    </a:p>
                  </a:txBody>
                  <a:tcPr>
                    <a:noFill/>
                  </a:tcPr>
                </a:tc>
                <a:tc>
                  <a:txBody>
                    <a:bodyPr/>
                    <a:lstStyle/>
                    <a:p>
                      <a:endParaRPr lang="en-KE" dirty="0">
                        <a:solidFill>
                          <a:schemeClr val="bg1"/>
                        </a:solidFill>
                      </a:endParaRPr>
                    </a:p>
                  </a:txBody>
                  <a:tcPr>
                    <a:noFill/>
                  </a:tcPr>
                </a:tc>
                <a:tc>
                  <a:txBody>
                    <a:bodyPr/>
                    <a:lstStyle/>
                    <a:p>
                      <a:endParaRPr lang="en-KE" dirty="0">
                        <a:solidFill>
                          <a:schemeClr val="bg1"/>
                        </a:solidFill>
                      </a:endParaRPr>
                    </a:p>
                  </a:txBody>
                  <a:tcPr>
                    <a:noFill/>
                  </a:tcPr>
                </a:tc>
                <a:tc>
                  <a:txBody>
                    <a:bodyPr/>
                    <a:lstStyle/>
                    <a:p>
                      <a:r>
                        <a:rPr lang="en-KE" dirty="0">
                          <a:solidFill>
                            <a:schemeClr val="bg1"/>
                          </a:solidFill>
                        </a:rPr>
                        <a:t>0.98</a:t>
                      </a:r>
                    </a:p>
                  </a:txBody>
                  <a:tcPr>
                    <a:noFill/>
                  </a:tcPr>
                </a:tc>
                <a:tc>
                  <a:txBody>
                    <a:bodyPr/>
                    <a:lstStyle/>
                    <a:p>
                      <a:r>
                        <a:rPr lang="en-KE" dirty="0">
                          <a:solidFill>
                            <a:schemeClr val="bg1"/>
                          </a:solidFill>
                        </a:rPr>
                        <a:t>825</a:t>
                      </a:r>
                    </a:p>
                  </a:txBody>
                  <a:tcPr>
                    <a:noFill/>
                  </a:tcPr>
                </a:tc>
                <a:extLst>
                  <a:ext uri="{0D108BD9-81ED-4DB2-BD59-A6C34878D82A}">
                    <a16:rowId xmlns:a16="http://schemas.microsoft.com/office/drawing/2014/main" val="3896588147"/>
                  </a:ext>
                </a:extLst>
              </a:tr>
              <a:tr h="370840">
                <a:tc>
                  <a:txBody>
                    <a:bodyPr/>
                    <a:lstStyle/>
                    <a:p>
                      <a:r>
                        <a:rPr lang="en-GB" dirty="0">
                          <a:solidFill>
                            <a:schemeClr val="bg1"/>
                          </a:solidFill>
                        </a:rPr>
                        <a:t>M</a:t>
                      </a:r>
                      <a:r>
                        <a:rPr lang="en-KE" dirty="0">
                          <a:solidFill>
                            <a:schemeClr val="bg1"/>
                          </a:solidFill>
                        </a:rPr>
                        <a:t>acro avg</a:t>
                      </a:r>
                    </a:p>
                  </a:txBody>
                  <a:tcPr>
                    <a:noFill/>
                  </a:tcPr>
                </a:tc>
                <a:tc>
                  <a:txBody>
                    <a:bodyPr/>
                    <a:lstStyle/>
                    <a:p>
                      <a:r>
                        <a:rPr lang="en-KE" dirty="0">
                          <a:solidFill>
                            <a:schemeClr val="bg1"/>
                          </a:solidFill>
                        </a:rPr>
                        <a:t>0.97</a:t>
                      </a:r>
                    </a:p>
                  </a:txBody>
                  <a:tcPr>
                    <a:noFill/>
                  </a:tcPr>
                </a:tc>
                <a:tc>
                  <a:txBody>
                    <a:bodyPr/>
                    <a:lstStyle/>
                    <a:p>
                      <a:r>
                        <a:rPr lang="en-KE" dirty="0">
                          <a:solidFill>
                            <a:schemeClr val="bg1"/>
                          </a:solidFill>
                        </a:rPr>
                        <a:t>0.97</a:t>
                      </a:r>
                    </a:p>
                  </a:txBody>
                  <a:tcPr>
                    <a:noFill/>
                  </a:tcPr>
                </a:tc>
                <a:tc>
                  <a:txBody>
                    <a:bodyPr/>
                    <a:lstStyle/>
                    <a:p>
                      <a:r>
                        <a:rPr lang="en-KE" dirty="0">
                          <a:solidFill>
                            <a:schemeClr val="bg1"/>
                          </a:solidFill>
                        </a:rPr>
                        <a:t>0.97</a:t>
                      </a:r>
                    </a:p>
                  </a:txBody>
                  <a:tcPr>
                    <a:noFill/>
                  </a:tcPr>
                </a:tc>
                <a:tc>
                  <a:txBody>
                    <a:bodyPr/>
                    <a:lstStyle/>
                    <a:p>
                      <a:r>
                        <a:rPr lang="en-KE" dirty="0">
                          <a:solidFill>
                            <a:schemeClr val="bg1"/>
                          </a:solidFill>
                        </a:rPr>
                        <a:t>825</a:t>
                      </a:r>
                    </a:p>
                  </a:txBody>
                  <a:tcPr>
                    <a:noFill/>
                  </a:tcPr>
                </a:tc>
                <a:extLst>
                  <a:ext uri="{0D108BD9-81ED-4DB2-BD59-A6C34878D82A}">
                    <a16:rowId xmlns:a16="http://schemas.microsoft.com/office/drawing/2014/main" val="3845808094"/>
                  </a:ext>
                </a:extLst>
              </a:tr>
              <a:tr h="370840">
                <a:tc>
                  <a:txBody>
                    <a:bodyPr/>
                    <a:lstStyle/>
                    <a:p>
                      <a:r>
                        <a:rPr lang="en-KE" dirty="0">
                          <a:solidFill>
                            <a:schemeClr val="bg1"/>
                          </a:solidFill>
                        </a:rPr>
                        <a:t>weighted avg</a:t>
                      </a:r>
                    </a:p>
                  </a:txBody>
                  <a:tcPr>
                    <a:noFill/>
                  </a:tcPr>
                </a:tc>
                <a:tc>
                  <a:txBody>
                    <a:bodyPr/>
                    <a:lstStyle/>
                    <a:p>
                      <a:r>
                        <a:rPr lang="en-KE" dirty="0">
                          <a:solidFill>
                            <a:schemeClr val="bg1"/>
                          </a:solidFill>
                        </a:rPr>
                        <a:t>0.98</a:t>
                      </a:r>
                    </a:p>
                  </a:txBody>
                  <a:tcPr>
                    <a:noFill/>
                  </a:tcPr>
                </a:tc>
                <a:tc>
                  <a:txBody>
                    <a:bodyPr/>
                    <a:lstStyle/>
                    <a:p>
                      <a:r>
                        <a:rPr lang="en-KE" dirty="0">
                          <a:solidFill>
                            <a:schemeClr val="bg1"/>
                          </a:solidFill>
                        </a:rPr>
                        <a:t>0.98</a:t>
                      </a:r>
                    </a:p>
                  </a:txBody>
                  <a:tcPr>
                    <a:noFill/>
                  </a:tcPr>
                </a:tc>
                <a:tc>
                  <a:txBody>
                    <a:bodyPr/>
                    <a:lstStyle/>
                    <a:p>
                      <a:r>
                        <a:rPr lang="en-KE" dirty="0">
                          <a:solidFill>
                            <a:schemeClr val="bg1"/>
                          </a:solidFill>
                        </a:rPr>
                        <a:t>0.98</a:t>
                      </a:r>
                    </a:p>
                  </a:txBody>
                  <a:tcPr>
                    <a:noFill/>
                  </a:tcPr>
                </a:tc>
                <a:tc>
                  <a:txBody>
                    <a:bodyPr/>
                    <a:lstStyle/>
                    <a:p>
                      <a:r>
                        <a:rPr lang="en-KE" dirty="0">
                          <a:solidFill>
                            <a:schemeClr val="bg1"/>
                          </a:solidFill>
                        </a:rPr>
                        <a:t>825</a:t>
                      </a:r>
                    </a:p>
                  </a:txBody>
                  <a:tcPr>
                    <a:noFill/>
                  </a:tcPr>
                </a:tc>
                <a:extLst>
                  <a:ext uri="{0D108BD9-81ED-4DB2-BD59-A6C34878D82A}">
                    <a16:rowId xmlns:a16="http://schemas.microsoft.com/office/drawing/2014/main" val="1279042034"/>
                  </a:ext>
                </a:extLst>
              </a:tr>
            </a:tbl>
          </a:graphicData>
        </a:graphic>
      </p:graphicFrame>
      <p:sp>
        <p:nvSpPr>
          <p:cNvPr id="8" name="TextBox 7">
            <a:extLst>
              <a:ext uri="{FF2B5EF4-FFF2-40B4-BE49-F238E27FC236}">
                <a16:creationId xmlns:a16="http://schemas.microsoft.com/office/drawing/2014/main" id="{F877F5D4-07A3-7EC5-87DA-22F2097F0CFA}"/>
              </a:ext>
            </a:extLst>
          </p:cNvPr>
          <p:cNvSpPr txBox="1"/>
          <p:nvPr/>
        </p:nvSpPr>
        <p:spPr>
          <a:xfrm>
            <a:off x="4748269" y="5655593"/>
            <a:ext cx="5133861" cy="1815882"/>
          </a:xfrm>
          <a:prstGeom prst="rect">
            <a:avLst/>
          </a:prstGeom>
          <a:noFill/>
        </p:spPr>
        <p:txBody>
          <a:bodyPr wrap="square" rtlCol="0">
            <a:spAutoFit/>
          </a:bodyPr>
          <a:lstStyle/>
          <a:p>
            <a:r>
              <a:rPr lang="en-GB" sz="1400" b="1" dirty="0">
                <a:solidFill>
                  <a:schemeClr val="bg1"/>
                </a:solidFill>
                <a:latin typeface=""/>
              </a:rPr>
              <a:t> Accuracy</a:t>
            </a:r>
            <a:r>
              <a:rPr lang="en-GB" sz="1400" dirty="0">
                <a:solidFill>
                  <a:schemeClr val="bg1"/>
                </a:solidFill>
                <a:latin typeface=""/>
              </a:rPr>
              <a:t>: 98%</a:t>
            </a:r>
          </a:p>
          <a:p>
            <a:pPr>
              <a:buFont typeface="Arial" panose="020B0604020202020204" pitchFamily="34" charset="0"/>
              <a:buChar char="•"/>
            </a:pPr>
            <a:r>
              <a:rPr lang="en-GB" sz="1400" b="1" dirty="0">
                <a:solidFill>
                  <a:schemeClr val="bg1"/>
                </a:solidFill>
                <a:latin typeface=""/>
              </a:rPr>
              <a:t>Class 0</a:t>
            </a:r>
            <a:r>
              <a:rPr lang="en-GB" sz="1400" dirty="0">
                <a:solidFill>
                  <a:schemeClr val="bg1"/>
                </a:solidFill>
                <a:latin typeface=""/>
              </a:rPr>
              <a:t>: Precision 95%, Recall 93%, F1-Score 94%</a:t>
            </a:r>
          </a:p>
          <a:p>
            <a:pPr>
              <a:buFont typeface="Arial" panose="020B0604020202020204" pitchFamily="34" charset="0"/>
              <a:buChar char="•"/>
            </a:pPr>
            <a:r>
              <a:rPr lang="en-GB" sz="1400" b="1" dirty="0">
                <a:solidFill>
                  <a:schemeClr val="bg1"/>
                </a:solidFill>
                <a:latin typeface=""/>
              </a:rPr>
              <a:t>Class 1</a:t>
            </a:r>
            <a:r>
              <a:rPr lang="en-GB" sz="1400" dirty="0">
                <a:solidFill>
                  <a:schemeClr val="bg1"/>
                </a:solidFill>
                <a:latin typeface=""/>
              </a:rPr>
              <a:t>: Precision 98%, Recall 98%, F1-Score 98%</a:t>
            </a:r>
          </a:p>
          <a:p>
            <a:pPr>
              <a:buFont typeface="Arial" panose="020B0604020202020204" pitchFamily="34" charset="0"/>
              <a:buChar char="•"/>
            </a:pPr>
            <a:r>
              <a:rPr lang="en-GB" sz="1400" b="1" dirty="0">
                <a:solidFill>
                  <a:schemeClr val="bg1"/>
                </a:solidFill>
                <a:latin typeface=""/>
              </a:rPr>
              <a:t>Class 2</a:t>
            </a:r>
            <a:r>
              <a:rPr lang="en-GB" sz="1400" dirty="0">
                <a:solidFill>
                  <a:schemeClr val="bg1"/>
                </a:solidFill>
                <a:latin typeface=""/>
              </a:rPr>
              <a:t>: Precision, Recall, F1-Score all at 100%</a:t>
            </a:r>
          </a:p>
          <a:p>
            <a:r>
              <a:rPr lang="en-GB" sz="1400" b="1" dirty="0">
                <a:solidFill>
                  <a:schemeClr val="bg1"/>
                </a:solidFill>
                <a:latin typeface=""/>
              </a:rPr>
              <a:t>Key Points:</a:t>
            </a:r>
          </a:p>
          <a:p>
            <a:pPr>
              <a:buFont typeface="Arial" panose="020B0604020202020204" pitchFamily="34" charset="0"/>
              <a:buChar char="•"/>
            </a:pPr>
            <a:r>
              <a:rPr lang="en-GB" sz="1400" b="1" dirty="0">
                <a:solidFill>
                  <a:schemeClr val="bg1"/>
                </a:solidFill>
                <a:latin typeface=""/>
              </a:rPr>
              <a:t>High accuracy</a:t>
            </a:r>
            <a:r>
              <a:rPr lang="en-GB" sz="1400" dirty="0">
                <a:solidFill>
                  <a:schemeClr val="bg1"/>
                </a:solidFill>
                <a:latin typeface=""/>
              </a:rPr>
              <a:t> across all classes.</a:t>
            </a:r>
          </a:p>
          <a:p>
            <a:pPr>
              <a:buFont typeface="Arial" panose="020B0604020202020204" pitchFamily="34" charset="0"/>
              <a:buChar char="•"/>
            </a:pPr>
            <a:r>
              <a:rPr lang="en-GB" sz="1400" b="1" dirty="0">
                <a:solidFill>
                  <a:schemeClr val="bg1"/>
                </a:solidFill>
                <a:latin typeface=""/>
              </a:rPr>
              <a:t>Perfect performance</a:t>
            </a:r>
            <a:r>
              <a:rPr lang="en-GB" sz="1400" dirty="0">
                <a:solidFill>
                  <a:schemeClr val="bg1"/>
                </a:solidFill>
                <a:latin typeface=""/>
              </a:rPr>
              <a:t> for Class 2.</a:t>
            </a:r>
          </a:p>
          <a:p>
            <a:pPr>
              <a:buFont typeface="Arial" panose="020B0604020202020204" pitchFamily="34" charset="0"/>
              <a:buChar char="•"/>
            </a:pPr>
            <a:r>
              <a:rPr lang="en-GB" sz="1400" b="1" dirty="0">
                <a:solidFill>
                  <a:schemeClr val="bg1"/>
                </a:solidFill>
                <a:latin typeface=""/>
              </a:rPr>
              <a:t>Strong results</a:t>
            </a:r>
            <a:r>
              <a:rPr lang="en-GB" sz="1400" dirty="0">
                <a:solidFill>
                  <a:schemeClr val="bg1"/>
                </a:solidFill>
                <a:latin typeface=""/>
              </a:rPr>
              <a:t> for Class 0 and 1.</a:t>
            </a:r>
          </a:p>
        </p:txBody>
      </p:sp>
      <p:pic>
        <p:nvPicPr>
          <p:cNvPr id="10" name="Picture 9">
            <a:extLst>
              <a:ext uri="{FF2B5EF4-FFF2-40B4-BE49-F238E27FC236}">
                <a16:creationId xmlns:a16="http://schemas.microsoft.com/office/drawing/2014/main" id="{DA0B776A-0DAF-5A3F-A7FE-FBAAE1DFA513}"/>
              </a:ext>
            </a:extLst>
          </p:cNvPr>
          <p:cNvPicPr>
            <a:picLocks noChangeAspect="1"/>
          </p:cNvPicPr>
          <p:nvPr/>
        </p:nvPicPr>
        <p:blipFill>
          <a:blip r:embed="rId4"/>
          <a:stretch>
            <a:fillRect/>
          </a:stretch>
        </p:blipFill>
        <p:spPr>
          <a:xfrm>
            <a:off x="8188286" y="2097474"/>
            <a:ext cx="5263308" cy="3230881"/>
          </a:xfrm>
          <a:prstGeom prst="rect">
            <a:avLst/>
          </a:prstGeom>
        </p:spPr>
      </p:pic>
    </p:spTree>
    <p:extLst>
      <p:ext uri="{BB962C8B-B14F-4D97-AF65-F5344CB8AC3E}">
        <p14:creationId xmlns:p14="http://schemas.microsoft.com/office/powerpoint/2010/main" val="285577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88135" y="0"/>
            <a:ext cx="14630400" cy="8229600"/>
          </a:xfrm>
          <a:prstGeom prst="rect">
            <a:avLst/>
          </a:prstGeom>
          <a:solidFill>
            <a:srgbClr val="191718">
              <a:alpha val="75000"/>
            </a:srgbClr>
          </a:solidFill>
          <a:ln/>
        </p:spPr>
        <p:txBody>
          <a:bodyPr/>
          <a:lstStyle/>
          <a:p>
            <a:endParaRPr lang="en-KE"/>
          </a:p>
        </p:txBody>
      </p:sp>
      <p:grpSp>
        <p:nvGrpSpPr>
          <p:cNvPr id="19" name="Group 18">
            <a:extLst>
              <a:ext uri="{FF2B5EF4-FFF2-40B4-BE49-F238E27FC236}">
                <a16:creationId xmlns:a16="http://schemas.microsoft.com/office/drawing/2014/main" id="{6EBDAC7C-B5F3-4CA7-18C3-27BED54CFD49}"/>
              </a:ext>
            </a:extLst>
          </p:cNvPr>
          <p:cNvGrpSpPr/>
          <p:nvPr/>
        </p:nvGrpSpPr>
        <p:grpSpPr>
          <a:xfrm>
            <a:off x="1248576" y="650156"/>
            <a:ext cx="11619125" cy="6315909"/>
            <a:chOff x="6283285" y="969645"/>
            <a:chExt cx="7600676" cy="6315909"/>
          </a:xfrm>
        </p:grpSpPr>
        <p:sp>
          <p:nvSpPr>
            <p:cNvPr id="5" name="Text 1"/>
            <p:cNvSpPr/>
            <p:nvPr/>
          </p:nvSpPr>
          <p:spPr>
            <a:xfrm>
              <a:off x="8773476" y="969645"/>
              <a:ext cx="5060037" cy="632460"/>
            </a:xfrm>
            <a:prstGeom prst="rect">
              <a:avLst/>
            </a:prstGeom>
            <a:noFill/>
            <a:ln/>
          </p:spPr>
          <p:txBody>
            <a:bodyPr wrap="none" lIns="0" tIns="0" rIns="0" bIns="0" rtlCol="0" anchor="t"/>
            <a:lstStyle/>
            <a:p>
              <a:pPr marL="0" indent="0">
                <a:lnSpc>
                  <a:spcPts val="4950"/>
                </a:lnSpc>
                <a:buNone/>
              </a:pPr>
              <a:r>
                <a:rPr lang="en-US" sz="3950" dirty="0">
                  <a:solidFill>
                    <a:schemeClr val="bg1"/>
                  </a:solidFill>
                </a:rPr>
                <a:t>Conclusion</a:t>
              </a:r>
            </a:p>
          </p:txBody>
        </p:sp>
        <p:pic>
          <p:nvPicPr>
            <p:cNvPr id="6" name="Image 2" descr="preencoded.png"/>
            <p:cNvPicPr>
              <a:picLocks noChangeAspect="1"/>
            </p:cNvPicPr>
            <p:nvPr/>
          </p:nvPicPr>
          <p:blipFill>
            <a:blip r:embed="rId4"/>
            <a:stretch>
              <a:fillRect/>
            </a:stretch>
          </p:blipFill>
          <p:spPr>
            <a:xfrm>
              <a:off x="6283285" y="1690211"/>
              <a:ext cx="1138476" cy="1821537"/>
            </a:xfrm>
            <a:prstGeom prst="rect">
              <a:avLst/>
            </a:prstGeom>
          </p:spPr>
        </p:pic>
        <p:sp>
          <p:nvSpPr>
            <p:cNvPr id="7" name="Text 2"/>
            <p:cNvSpPr/>
            <p:nvPr/>
          </p:nvSpPr>
          <p:spPr>
            <a:xfrm>
              <a:off x="7763232" y="1917859"/>
              <a:ext cx="3247192" cy="316230"/>
            </a:xfrm>
            <a:prstGeom prst="rect">
              <a:avLst/>
            </a:prstGeom>
            <a:noFill/>
            <a:ln/>
          </p:spPr>
          <p:txBody>
            <a:bodyPr wrap="none" lIns="0" tIns="0" rIns="0" bIns="0" rtlCol="0" anchor="t"/>
            <a:lstStyle/>
            <a:p>
              <a:pPr marL="0" indent="0" algn="l">
                <a:lnSpc>
                  <a:spcPts val="2450"/>
                </a:lnSpc>
                <a:buNone/>
              </a:pPr>
              <a:endParaRPr lang="en-US" sz="1950" dirty="0"/>
            </a:p>
          </p:txBody>
        </p:sp>
        <p:sp>
          <p:nvSpPr>
            <p:cNvPr id="8" name="Text 3"/>
            <p:cNvSpPr/>
            <p:nvPr/>
          </p:nvSpPr>
          <p:spPr>
            <a:xfrm>
              <a:off x="7763232" y="2370653"/>
              <a:ext cx="6070282" cy="728424"/>
            </a:xfrm>
            <a:prstGeom prst="rect">
              <a:avLst/>
            </a:prstGeom>
            <a:noFill/>
            <a:ln/>
          </p:spPr>
          <p:txBody>
            <a:bodyPr wrap="square" lIns="0" tIns="0" rIns="0" bIns="0" rtlCol="0" anchor="t"/>
            <a:lstStyle/>
            <a:p>
              <a:pPr>
                <a:lnSpc>
                  <a:spcPts val="2850"/>
                </a:lnSpc>
              </a:pPr>
              <a:r>
                <a:rPr lang="en-GB" sz="1600" b="1" dirty="0">
                  <a:solidFill>
                    <a:schemeClr val="bg1"/>
                  </a:solidFill>
                  <a:effectLst/>
                  <a:latin typeface=""/>
                </a:rPr>
                <a:t>Improved Accuracy</a:t>
              </a:r>
              <a:r>
                <a:rPr lang="en-GB" sz="1600" b="0" dirty="0">
                  <a:solidFill>
                    <a:schemeClr val="bg1"/>
                  </a:solidFill>
                  <a:effectLst/>
                  <a:latin typeface=""/>
                </a:rPr>
                <a:t>: The decision tree model achieved a high accuracy of 98%, reflecting its effectiveness in making reliable predictions.</a:t>
              </a:r>
            </a:p>
            <a:p>
              <a:pPr marL="0" indent="0" algn="l">
                <a:lnSpc>
                  <a:spcPts val="2850"/>
                </a:lnSpc>
                <a:buNone/>
              </a:pPr>
              <a:endParaRPr lang="en-US" sz="1750" dirty="0">
                <a:solidFill>
                  <a:schemeClr val="bg1"/>
                </a:solidFill>
                <a:latin typeface=""/>
              </a:endParaRPr>
            </a:p>
          </p:txBody>
        </p:sp>
        <p:pic>
          <p:nvPicPr>
            <p:cNvPr id="9" name="Image 3" descr="preencoded.png"/>
            <p:cNvPicPr>
              <a:picLocks noChangeAspect="1"/>
            </p:cNvPicPr>
            <p:nvPr/>
          </p:nvPicPr>
          <p:blipFill>
            <a:blip r:embed="rId5"/>
            <a:stretch>
              <a:fillRect/>
            </a:stretch>
          </p:blipFill>
          <p:spPr>
            <a:xfrm>
              <a:off x="6283285" y="4395064"/>
              <a:ext cx="1138476" cy="2062787"/>
            </a:xfrm>
            <a:prstGeom prst="rect">
              <a:avLst/>
            </a:prstGeom>
          </p:spPr>
        </p:pic>
        <p:sp>
          <p:nvSpPr>
            <p:cNvPr id="10" name="Text 4"/>
            <p:cNvSpPr/>
            <p:nvPr/>
          </p:nvSpPr>
          <p:spPr>
            <a:xfrm>
              <a:off x="7763232" y="3739396"/>
              <a:ext cx="3235762" cy="316230"/>
            </a:xfrm>
            <a:prstGeom prst="rect">
              <a:avLst/>
            </a:prstGeom>
            <a:noFill/>
            <a:ln/>
          </p:spPr>
          <p:txBody>
            <a:bodyPr wrap="none" lIns="0" tIns="0" rIns="0" bIns="0" rtlCol="0" anchor="t"/>
            <a:lstStyle/>
            <a:p>
              <a:pPr marL="0" indent="0" algn="l">
                <a:lnSpc>
                  <a:spcPts val="2450"/>
                </a:lnSpc>
                <a:buNone/>
              </a:pPr>
              <a:endParaRPr lang="en-US" sz="1950" dirty="0"/>
            </a:p>
          </p:txBody>
        </p:sp>
        <p:sp>
          <p:nvSpPr>
            <p:cNvPr id="11" name="Text 5"/>
            <p:cNvSpPr/>
            <p:nvPr/>
          </p:nvSpPr>
          <p:spPr>
            <a:xfrm>
              <a:off x="7813679" y="4434289"/>
              <a:ext cx="6070282" cy="1092637"/>
            </a:xfrm>
            <a:prstGeom prst="rect">
              <a:avLst/>
            </a:prstGeom>
            <a:noFill/>
            <a:ln/>
          </p:spPr>
          <p:txBody>
            <a:bodyPr wrap="square" lIns="0" tIns="0" rIns="0" bIns="0" rtlCol="0" anchor="t"/>
            <a:lstStyle/>
            <a:p>
              <a:pPr>
                <a:lnSpc>
                  <a:spcPts val="2850"/>
                </a:lnSpc>
              </a:pPr>
              <a:r>
                <a:rPr lang="en-GB" sz="1600" b="0" dirty="0">
                  <a:solidFill>
                    <a:schemeClr val="bg1"/>
                  </a:solidFill>
                  <a:effectLst/>
                  <a:latin typeface=""/>
                </a:rPr>
                <a:t>Precision, recall, and F1-score improved significantly across all classes, especially for Class 2, indicating strong model performance.</a:t>
              </a:r>
            </a:p>
            <a:p>
              <a:pPr marL="0" indent="0" algn="l">
                <a:lnSpc>
                  <a:spcPts val="2850"/>
                </a:lnSpc>
                <a:buNone/>
              </a:pPr>
              <a:endParaRPr lang="en-US" sz="1750" dirty="0">
                <a:solidFill>
                  <a:schemeClr val="bg1"/>
                </a:solidFill>
                <a:latin typeface=""/>
              </a:endParaRPr>
            </a:p>
          </p:txBody>
        </p:sp>
        <p:sp>
          <p:nvSpPr>
            <p:cNvPr id="14" name="Text 7"/>
            <p:cNvSpPr/>
            <p:nvPr/>
          </p:nvSpPr>
          <p:spPr>
            <a:xfrm>
              <a:off x="7763232" y="6192917"/>
              <a:ext cx="6070282" cy="1092637"/>
            </a:xfrm>
            <a:prstGeom prst="rect">
              <a:avLst/>
            </a:prstGeom>
            <a:noFill/>
            <a:ln/>
          </p:spPr>
          <p:txBody>
            <a:bodyPr wrap="square" lIns="0" tIns="0" rIns="0" bIns="0" rtlCol="0" anchor="t"/>
            <a:lstStyle/>
            <a:p>
              <a:pPr marL="0" indent="0" algn="l">
                <a:lnSpc>
                  <a:spcPts val="2850"/>
                </a:lnSpc>
                <a:buNone/>
              </a:pPr>
              <a:endParaRPr lang="en-US" sz="1750" dirty="0"/>
            </a:p>
          </p:txBody>
        </p:sp>
      </p:grpSp>
    </p:spTree>
    <p:extLst>
      <p:ext uri="{BB962C8B-B14F-4D97-AF65-F5344CB8AC3E}">
        <p14:creationId xmlns:p14="http://schemas.microsoft.com/office/powerpoint/2010/main" val="128460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5253"/>
            <a:ext cx="14630400" cy="8229600"/>
          </a:xfrm>
          <a:prstGeom prst="rect">
            <a:avLst/>
          </a:prstGeom>
          <a:solidFill>
            <a:srgbClr val="191718">
              <a:alpha val="75000"/>
            </a:srgbClr>
          </a:solidFill>
          <a:ln/>
        </p:spPr>
        <p:txBody>
          <a:bodyPr/>
          <a:lstStyle/>
          <a:p>
            <a:endParaRPr lang="en-KE" dirty="0"/>
          </a:p>
        </p:txBody>
      </p:sp>
      <p:grpSp>
        <p:nvGrpSpPr>
          <p:cNvPr id="19" name="Group 18">
            <a:extLst>
              <a:ext uri="{FF2B5EF4-FFF2-40B4-BE49-F238E27FC236}">
                <a16:creationId xmlns:a16="http://schemas.microsoft.com/office/drawing/2014/main" id="{6EBDAC7C-B5F3-4CA7-18C3-27BED54CFD49}"/>
              </a:ext>
            </a:extLst>
          </p:cNvPr>
          <p:cNvGrpSpPr/>
          <p:nvPr/>
        </p:nvGrpSpPr>
        <p:grpSpPr>
          <a:xfrm>
            <a:off x="1248576" y="669980"/>
            <a:ext cx="11542007" cy="6523732"/>
            <a:chOff x="6283285" y="989469"/>
            <a:chExt cx="7550229" cy="6523732"/>
          </a:xfrm>
        </p:grpSpPr>
        <p:sp>
          <p:nvSpPr>
            <p:cNvPr id="5" name="Text 1"/>
            <p:cNvSpPr/>
            <p:nvPr/>
          </p:nvSpPr>
          <p:spPr>
            <a:xfrm>
              <a:off x="6283285" y="989469"/>
              <a:ext cx="5060037" cy="632460"/>
            </a:xfrm>
            <a:prstGeom prst="rect">
              <a:avLst/>
            </a:prstGeom>
            <a:noFill/>
            <a:ln/>
          </p:spPr>
          <p:txBody>
            <a:bodyPr wrap="none" lIns="0" tIns="0" rIns="0" bIns="0" rtlCol="0" anchor="t"/>
            <a:lstStyle/>
            <a:p>
              <a:pPr marL="0" indent="0">
                <a:lnSpc>
                  <a:spcPts val="4950"/>
                </a:lnSpc>
                <a:buNone/>
              </a:pPr>
              <a:r>
                <a:rPr lang="en-US" sz="3950" dirty="0">
                  <a:solidFill>
                    <a:schemeClr val="bg1"/>
                  </a:solidFill>
                </a:rPr>
                <a:t>Recommendation</a:t>
              </a:r>
            </a:p>
          </p:txBody>
        </p:sp>
        <p:pic>
          <p:nvPicPr>
            <p:cNvPr id="6" name="Image 2" descr="preencoded.png"/>
            <p:cNvPicPr>
              <a:picLocks noChangeAspect="1"/>
            </p:cNvPicPr>
            <p:nvPr/>
          </p:nvPicPr>
          <p:blipFill>
            <a:blip r:embed="rId4"/>
            <a:stretch>
              <a:fillRect/>
            </a:stretch>
          </p:blipFill>
          <p:spPr>
            <a:xfrm>
              <a:off x="6283285" y="1690211"/>
              <a:ext cx="1138476" cy="1821537"/>
            </a:xfrm>
            <a:prstGeom prst="rect">
              <a:avLst/>
            </a:prstGeom>
          </p:spPr>
        </p:pic>
        <p:sp>
          <p:nvSpPr>
            <p:cNvPr id="7" name="Text 2"/>
            <p:cNvSpPr/>
            <p:nvPr/>
          </p:nvSpPr>
          <p:spPr>
            <a:xfrm>
              <a:off x="7763232" y="1917859"/>
              <a:ext cx="3247192" cy="316230"/>
            </a:xfrm>
            <a:prstGeom prst="rect">
              <a:avLst/>
            </a:prstGeom>
            <a:noFill/>
            <a:ln/>
          </p:spPr>
          <p:txBody>
            <a:bodyPr wrap="none" lIns="0" tIns="0" rIns="0" bIns="0" rtlCol="0" anchor="t"/>
            <a:lstStyle/>
            <a:p>
              <a:pPr marL="0" indent="0" algn="l">
                <a:lnSpc>
                  <a:spcPts val="2450"/>
                </a:lnSpc>
                <a:buNone/>
              </a:pPr>
              <a:endParaRPr lang="en-US" sz="1950" dirty="0"/>
            </a:p>
          </p:txBody>
        </p:sp>
        <p:sp>
          <p:nvSpPr>
            <p:cNvPr id="8" name="Text 3"/>
            <p:cNvSpPr/>
            <p:nvPr/>
          </p:nvSpPr>
          <p:spPr>
            <a:xfrm>
              <a:off x="7763232" y="2370653"/>
              <a:ext cx="6070282" cy="728424"/>
            </a:xfrm>
            <a:prstGeom prst="rect">
              <a:avLst/>
            </a:prstGeom>
            <a:noFill/>
            <a:ln/>
          </p:spPr>
          <p:txBody>
            <a:bodyPr wrap="square" lIns="0" tIns="0" rIns="0" bIns="0" rtlCol="0" anchor="t"/>
            <a:lstStyle/>
            <a:p>
              <a:pPr>
                <a:lnSpc>
                  <a:spcPts val="2850"/>
                </a:lnSpc>
              </a:pPr>
              <a:r>
                <a:rPr lang="en-GB" sz="1600" b="1" dirty="0">
                  <a:solidFill>
                    <a:schemeClr val="bg1"/>
                  </a:solidFill>
                  <a:latin typeface=""/>
                </a:rPr>
                <a:t>Class 2 (Top Finishers)</a:t>
              </a:r>
              <a:r>
                <a:rPr lang="en-GB" sz="1600" dirty="0">
                  <a:solidFill>
                    <a:schemeClr val="bg1"/>
                  </a:solidFill>
                  <a:latin typeface=""/>
                </a:rPr>
                <a:t>: The model perfectly predicts the top finishers, suggesting a strong understanding of the factors leading to success. Continue to focus on the key variables influencing top performance.</a:t>
              </a:r>
            </a:p>
            <a:p>
              <a:pPr marL="0" indent="0" algn="l">
                <a:lnSpc>
                  <a:spcPts val="2850"/>
                </a:lnSpc>
                <a:buNone/>
              </a:pPr>
              <a:endParaRPr lang="en-US" sz="1750" dirty="0">
                <a:solidFill>
                  <a:schemeClr val="bg1"/>
                </a:solidFill>
                <a:latin typeface=""/>
              </a:endParaRPr>
            </a:p>
          </p:txBody>
        </p:sp>
        <p:pic>
          <p:nvPicPr>
            <p:cNvPr id="9" name="Image 3" descr="preencoded.png"/>
            <p:cNvPicPr>
              <a:picLocks noChangeAspect="1"/>
            </p:cNvPicPr>
            <p:nvPr/>
          </p:nvPicPr>
          <p:blipFill>
            <a:blip r:embed="rId5"/>
            <a:stretch>
              <a:fillRect/>
            </a:stretch>
          </p:blipFill>
          <p:spPr>
            <a:xfrm>
              <a:off x="6283285" y="3511748"/>
              <a:ext cx="1138476" cy="2000726"/>
            </a:xfrm>
            <a:prstGeom prst="rect">
              <a:avLst/>
            </a:prstGeom>
          </p:spPr>
        </p:pic>
        <p:sp>
          <p:nvSpPr>
            <p:cNvPr id="10" name="Text 4"/>
            <p:cNvSpPr/>
            <p:nvPr/>
          </p:nvSpPr>
          <p:spPr>
            <a:xfrm>
              <a:off x="7763232" y="3739396"/>
              <a:ext cx="3235762" cy="316230"/>
            </a:xfrm>
            <a:prstGeom prst="rect">
              <a:avLst/>
            </a:prstGeom>
            <a:noFill/>
            <a:ln/>
          </p:spPr>
          <p:txBody>
            <a:bodyPr wrap="none" lIns="0" tIns="0" rIns="0" bIns="0" rtlCol="0" anchor="t"/>
            <a:lstStyle/>
            <a:p>
              <a:pPr marL="0" indent="0" algn="l">
                <a:lnSpc>
                  <a:spcPts val="2450"/>
                </a:lnSpc>
                <a:buNone/>
              </a:pPr>
              <a:endParaRPr lang="en-US" sz="1950" dirty="0"/>
            </a:p>
          </p:txBody>
        </p:sp>
        <p:sp>
          <p:nvSpPr>
            <p:cNvPr id="11" name="Text 5"/>
            <p:cNvSpPr/>
            <p:nvPr/>
          </p:nvSpPr>
          <p:spPr>
            <a:xfrm>
              <a:off x="7763232" y="4072409"/>
              <a:ext cx="6070282" cy="1092637"/>
            </a:xfrm>
            <a:prstGeom prst="rect">
              <a:avLst/>
            </a:prstGeom>
            <a:noFill/>
            <a:ln/>
          </p:spPr>
          <p:txBody>
            <a:bodyPr wrap="square" lIns="0" tIns="0" rIns="0" bIns="0" rtlCol="0" anchor="t"/>
            <a:lstStyle/>
            <a:p>
              <a:pPr>
                <a:lnSpc>
                  <a:spcPts val="2850"/>
                </a:lnSpc>
              </a:pPr>
              <a:r>
                <a:rPr lang="en-GB" sz="1600" b="1" dirty="0">
                  <a:solidFill>
                    <a:schemeClr val="bg1"/>
                  </a:solidFill>
                  <a:effectLst/>
                  <a:latin typeface=""/>
                </a:rPr>
                <a:t>Use the Optimized Model</a:t>
              </a:r>
              <a:r>
                <a:rPr lang="en-GB" sz="1600" b="0" dirty="0">
                  <a:solidFill>
                    <a:schemeClr val="bg1"/>
                  </a:solidFill>
                  <a:effectLst/>
                  <a:latin typeface=""/>
                </a:rPr>
                <a:t>: Given its superior performance, the optimized model should be used for predictions.</a:t>
              </a:r>
            </a:p>
            <a:p>
              <a:pPr marL="0" indent="0" algn="l">
                <a:lnSpc>
                  <a:spcPts val="2850"/>
                </a:lnSpc>
                <a:buNone/>
              </a:pPr>
              <a:endParaRPr lang="en-US" sz="1750" dirty="0">
                <a:solidFill>
                  <a:schemeClr val="bg1"/>
                </a:solidFill>
                <a:latin typeface=""/>
              </a:endParaRPr>
            </a:p>
          </p:txBody>
        </p:sp>
        <p:pic>
          <p:nvPicPr>
            <p:cNvPr id="12" name="Image 4" descr="preencoded.png"/>
            <p:cNvPicPr>
              <a:picLocks noChangeAspect="1"/>
            </p:cNvPicPr>
            <p:nvPr/>
          </p:nvPicPr>
          <p:blipFill>
            <a:blip r:embed="rId6"/>
            <a:stretch>
              <a:fillRect/>
            </a:stretch>
          </p:blipFill>
          <p:spPr>
            <a:xfrm>
              <a:off x="6283285" y="5512475"/>
              <a:ext cx="1138476" cy="2000726"/>
            </a:xfrm>
            <a:prstGeom prst="rect">
              <a:avLst/>
            </a:prstGeom>
          </p:spPr>
        </p:pic>
        <p:sp>
          <p:nvSpPr>
            <p:cNvPr id="14" name="Text 7"/>
            <p:cNvSpPr/>
            <p:nvPr/>
          </p:nvSpPr>
          <p:spPr>
            <a:xfrm>
              <a:off x="7763232" y="5951606"/>
              <a:ext cx="6070282" cy="1092637"/>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Barlow" pitchFamily="34" charset="0"/>
                  <a:ea typeface="Barlow" pitchFamily="34" charset="-122"/>
                  <a:cs typeface="Barlow" pitchFamily="34" charset="-120"/>
                </a:rPr>
                <a:t>Develop more effective race strategies by leveraging insights into competitor performance, weather forecasts, and track conditions.</a:t>
              </a:r>
              <a:endParaRPr lang="en-US" sz="1750" dirty="0"/>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sp>
      <p:sp>
        <p:nvSpPr>
          <p:cNvPr id="5" name="Text 1"/>
          <p:cNvSpPr/>
          <p:nvPr/>
        </p:nvSpPr>
        <p:spPr>
          <a:xfrm>
            <a:off x="5138581" y="601078"/>
            <a:ext cx="5486400" cy="685800"/>
          </a:xfrm>
          <a:prstGeom prst="rect">
            <a:avLst/>
          </a:prstGeom>
          <a:noFill/>
          <a:ln/>
        </p:spPr>
        <p:txBody>
          <a:bodyPr wrap="none" lIns="0" tIns="0" rIns="0" bIns="0" rtlCol="0" anchor="t"/>
          <a:lstStyle/>
          <a:p>
            <a:pPr marL="0" indent="0">
              <a:lnSpc>
                <a:spcPts val="5400"/>
              </a:lnSpc>
              <a:buNone/>
            </a:pPr>
            <a:r>
              <a:rPr lang="en-US" sz="4300" dirty="0">
                <a:solidFill>
                  <a:srgbClr val="FFFFFF"/>
                </a:solidFill>
                <a:latin typeface="Barlow" pitchFamily="34" charset="0"/>
                <a:ea typeface="Barlow" pitchFamily="34" charset="-122"/>
                <a:cs typeface="Barlow" pitchFamily="34" charset="-120"/>
              </a:rPr>
              <a:t>Next Steps</a:t>
            </a:r>
            <a:endParaRPr lang="en-US" sz="4300" dirty="0"/>
          </a:p>
        </p:txBody>
      </p:sp>
      <p:sp>
        <p:nvSpPr>
          <p:cNvPr id="6" name="Text 2"/>
          <p:cNvSpPr/>
          <p:nvPr/>
        </p:nvSpPr>
        <p:spPr>
          <a:xfrm>
            <a:off x="3122496" y="1662351"/>
            <a:ext cx="7415927" cy="790099"/>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Continue to refine the models by incorporating new data and exploring advanced techniques.</a:t>
            </a:r>
            <a:endParaRPr lang="en-US" sz="1900" dirty="0"/>
          </a:p>
        </p:txBody>
      </p:sp>
      <p:sp>
        <p:nvSpPr>
          <p:cNvPr id="7" name="Text 3"/>
          <p:cNvSpPr/>
          <p:nvPr/>
        </p:nvSpPr>
        <p:spPr>
          <a:xfrm>
            <a:off x="3023342" y="4114800"/>
            <a:ext cx="7415927" cy="790099"/>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Implement the recommendations into team practices and observe the impact on race performance.</a:t>
            </a:r>
            <a:endParaRPr lang="en-US" sz="1900" dirty="0"/>
          </a:p>
        </p:txBody>
      </p:sp>
      <p:sp>
        <p:nvSpPr>
          <p:cNvPr id="8" name="Text 4"/>
          <p:cNvSpPr/>
          <p:nvPr/>
        </p:nvSpPr>
        <p:spPr>
          <a:xfrm>
            <a:off x="2976843" y="6172200"/>
            <a:ext cx="7415927" cy="790099"/>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Share the findings with the wider F1 community to promote innovation and data-driven decision-making.</a:t>
            </a:r>
            <a:endParaRPr lang="en-US" sz="1900" dirty="0"/>
          </a:p>
        </p:txBody>
      </p:sp>
      <p:pic>
        <p:nvPicPr>
          <p:cNvPr id="10" name="Image 2" descr="preencoded.png">
            <a:extLst>
              <a:ext uri="{FF2B5EF4-FFF2-40B4-BE49-F238E27FC236}">
                <a16:creationId xmlns:a16="http://schemas.microsoft.com/office/drawing/2014/main" id="{D3585436-78CC-27D6-60E4-C841A0D104EA}"/>
              </a:ext>
            </a:extLst>
          </p:cNvPr>
          <p:cNvPicPr>
            <a:picLocks noChangeAspect="1"/>
          </p:cNvPicPr>
          <p:nvPr/>
        </p:nvPicPr>
        <p:blipFill>
          <a:blip r:embed="rId4"/>
          <a:stretch>
            <a:fillRect/>
          </a:stretch>
        </p:blipFill>
        <p:spPr>
          <a:xfrm>
            <a:off x="691056" y="1300107"/>
            <a:ext cx="1740384" cy="1212455"/>
          </a:xfrm>
          <a:prstGeom prst="rect">
            <a:avLst/>
          </a:prstGeom>
        </p:spPr>
      </p:pic>
      <p:pic>
        <p:nvPicPr>
          <p:cNvPr id="13" name="Image 3" descr="preencoded.png">
            <a:extLst>
              <a:ext uri="{FF2B5EF4-FFF2-40B4-BE49-F238E27FC236}">
                <a16:creationId xmlns:a16="http://schemas.microsoft.com/office/drawing/2014/main" id="{B25FD43F-BF49-9636-AF1E-99DDCD32A355}"/>
              </a:ext>
            </a:extLst>
          </p:cNvPr>
          <p:cNvPicPr>
            <a:picLocks noChangeAspect="1"/>
          </p:cNvPicPr>
          <p:nvPr/>
        </p:nvPicPr>
        <p:blipFill>
          <a:blip r:embed="rId5"/>
          <a:stretch>
            <a:fillRect/>
          </a:stretch>
        </p:blipFill>
        <p:spPr>
          <a:xfrm>
            <a:off x="641479" y="3705954"/>
            <a:ext cx="1740384" cy="1295703"/>
          </a:xfrm>
          <a:prstGeom prst="rect">
            <a:avLst/>
          </a:prstGeom>
        </p:spPr>
      </p:pic>
      <p:pic>
        <p:nvPicPr>
          <p:cNvPr id="14" name="Image 4" descr="preencoded.png">
            <a:extLst>
              <a:ext uri="{FF2B5EF4-FFF2-40B4-BE49-F238E27FC236}">
                <a16:creationId xmlns:a16="http://schemas.microsoft.com/office/drawing/2014/main" id="{EF1A5791-9238-7C93-8A26-968291669E98}"/>
              </a:ext>
            </a:extLst>
          </p:cNvPr>
          <p:cNvPicPr>
            <a:picLocks noChangeAspect="1"/>
          </p:cNvPicPr>
          <p:nvPr/>
        </p:nvPicPr>
        <p:blipFill>
          <a:blip r:embed="rId6"/>
          <a:stretch>
            <a:fillRect/>
          </a:stretch>
        </p:blipFill>
        <p:spPr>
          <a:xfrm>
            <a:off x="618230" y="5950278"/>
            <a:ext cx="1740384" cy="118865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1760</TotalTime>
  <Words>753</Words>
  <Application>Microsoft Macintosh PowerPoint</Application>
  <PresentationFormat>Custom</PresentationFormat>
  <Paragraphs>129</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Barlow</vt:lpstr>
      <vt:lpstr>Calibri</vt:lpstr>
      <vt:lpstr>Menlo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Office User</cp:lastModifiedBy>
  <cp:revision>3</cp:revision>
  <dcterms:created xsi:type="dcterms:W3CDTF">2024-08-29T17:29:07Z</dcterms:created>
  <dcterms:modified xsi:type="dcterms:W3CDTF">2024-08-31T13:46:06Z</dcterms:modified>
</cp:coreProperties>
</file>